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97" r:id="rId13"/>
    <p:sldId id="298" r:id="rId14"/>
    <p:sldId id="268" r:id="rId15"/>
    <p:sldId id="269" r:id="rId16"/>
    <p:sldId id="270" r:id="rId17"/>
    <p:sldId id="271" r:id="rId18"/>
    <p:sldId id="272" r:id="rId19"/>
    <p:sldId id="273" r:id="rId20"/>
    <p:sldId id="296"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Lst>
  <p:sldSz cx="12192000" cy="6858000"/>
  <p:notesSz cx="6858000" cy="9144000"/>
  <p:embeddedFontLst>
    <p:embeddedFont>
      <p:font typeface="Calibri" panose="020F0502020204030204" pitchFamily="34" charset="0"/>
      <p:regular r:id="rId44"/>
      <p:bold r:id="rId45"/>
      <p:italic r:id="rId46"/>
      <p:boldItalic r:id="rId47"/>
    </p:embeddedFont>
    <p:embeddedFont>
      <p:font typeface="EB Garamond" panose="020B0604020202020204" charset="0"/>
      <p:regular r:id="rId48"/>
      <p:bold r:id="rId49"/>
      <p:italic r:id="rId50"/>
      <p:boldItalic r:id="rId51"/>
    </p:embeddedFont>
    <p:embeddedFont>
      <p:font typeface="Garamond" panose="02020404030301010803" pitchFamily="18"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6" roundtripDataSignature="AMtx7mjTCzAL9hyNzH0wzHDgWhRNAeDhC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E312740-CF41-4916-87E7-F12403BCB56B}">
  <a:tblStyle styleId="{0E312740-CF41-4916-87E7-F12403BCB56B}"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818DD9E-178E-4E9C-A8CA-3D3819AA2345}"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7BE0420B-0D48-430C-BDCE-AE037915D214}"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2" d="100"/>
          <a:sy n="72" d="100"/>
        </p:scale>
        <p:origin x="1075"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customschemas.google.com/relationships/presentationmetadata" Target="metadata"/><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cnn.com/2020/07/28/business/starbucks-earnings-coronavirus/index.html"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927d4794d5_1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927d4794d5_1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latin typeface="Garamond"/>
              <a:ea typeface="Garamond"/>
              <a:cs typeface="Garamond"/>
              <a:sym typeface="Garamond"/>
            </a:endParaRPr>
          </a:p>
          <a:p>
            <a:pPr marL="0" lvl="0" indent="0" algn="l" rtl="0">
              <a:spcBef>
                <a:spcPts val="0"/>
              </a:spcBef>
              <a:spcAft>
                <a:spcPts val="0"/>
              </a:spcAft>
              <a:buNone/>
            </a:pPr>
            <a:r>
              <a:rPr lang="en-US">
                <a:latin typeface="Garamond"/>
                <a:ea typeface="Garamond"/>
                <a:cs typeface="Garamond"/>
                <a:sym typeface="Garamond"/>
              </a:rPr>
              <a:t>Used One Class SVM , a unsupervised learning algorithm to detect the outliers . . </a:t>
            </a:r>
            <a:endParaRPr>
              <a:latin typeface="Garamond"/>
              <a:ea typeface="Garamond"/>
              <a:cs typeface="Garamond"/>
              <a:sym typeface="Garamond"/>
            </a:endParaRPr>
          </a:p>
          <a:p>
            <a:pPr marL="0" lvl="0" indent="0" algn="l" rtl="0">
              <a:spcBef>
                <a:spcPts val="0"/>
              </a:spcBef>
              <a:spcAft>
                <a:spcPts val="0"/>
              </a:spcAft>
              <a:buNone/>
            </a:pPr>
            <a:r>
              <a:rPr lang="en-US">
                <a:latin typeface="Garamond"/>
                <a:ea typeface="Garamond"/>
                <a:cs typeface="Garamond"/>
                <a:sym typeface="Garamond"/>
              </a:rPr>
              <a:t>The model detected transactions with  higher purchase amount and high total rewards as outlier . </a:t>
            </a:r>
            <a:endParaRPr>
              <a:latin typeface="Garamond"/>
              <a:ea typeface="Garamond"/>
              <a:cs typeface="Garamond"/>
              <a:sym typeface="Garamond"/>
            </a:endParaRPr>
          </a:p>
          <a:p>
            <a:pPr marL="0" lvl="0" indent="0" algn="l" rtl="0">
              <a:spcBef>
                <a:spcPts val="0"/>
              </a:spcBef>
              <a:spcAft>
                <a:spcPts val="0"/>
              </a:spcAft>
              <a:buNone/>
            </a:pPr>
            <a:r>
              <a:rPr lang="en-US">
                <a:latin typeface="Garamond"/>
                <a:ea typeface="Garamond"/>
                <a:cs typeface="Garamond"/>
                <a:sym typeface="Garamond"/>
              </a:rPr>
              <a:t>Contextual Anomaly :  Multiple Customers spending over 500$ on a single transaction with some repeated purchases. </a:t>
            </a:r>
            <a:endParaRPr>
              <a:latin typeface="Garamond"/>
              <a:ea typeface="Garamond"/>
              <a:cs typeface="Garamond"/>
              <a:sym typeface="Garamond"/>
            </a:endParaRPr>
          </a:p>
          <a:p>
            <a:pPr marL="0" lvl="0" indent="0" algn="l" rtl="0">
              <a:spcBef>
                <a:spcPts val="0"/>
              </a:spcBef>
              <a:spcAft>
                <a:spcPts val="0"/>
              </a:spcAft>
              <a:buNone/>
            </a:pPr>
            <a:r>
              <a:rPr lang="en-US">
                <a:latin typeface="Garamond"/>
                <a:ea typeface="Garamond"/>
                <a:cs typeface="Garamond"/>
                <a:sym typeface="Garamond"/>
              </a:rPr>
              <a:t>Average amount spent per transaction on the outlier dataset is 189$ vs 12$ on the entire dataset. </a:t>
            </a:r>
            <a:endParaRPr>
              <a:latin typeface="Garamond"/>
              <a:ea typeface="Garamond"/>
              <a:cs typeface="Garamond"/>
              <a:sym typeface="Garamond"/>
            </a:endParaRPr>
          </a:p>
        </p:txBody>
      </p:sp>
      <p:sp>
        <p:nvSpPr>
          <p:cNvPr id="179" name="Google Shape;179;g927d4794d5_1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27d4794d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27d4794d5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Determine optimal number of clusters for K-means based on Silhouette score and elbow method . </a:t>
            </a:r>
            <a:endParaRPr/>
          </a:p>
          <a:p>
            <a:pPr marL="0" lvl="0" indent="0" algn="l" rtl="0">
              <a:spcBef>
                <a:spcPts val="0"/>
              </a:spcBef>
              <a:spcAft>
                <a:spcPts val="0"/>
              </a:spcAft>
              <a:buNone/>
            </a:pPr>
            <a:r>
              <a:rPr lang="en-US"/>
              <a:t>K means algorithm performed better than expected for our data shape and good job in segmenting the outliers. </a:t>
            </a:r>
            <a:endParaRPr/>
          </a:p>
          <a:p>
            <a:pPr marL="0" lvl="0" indent="0" algn="l" rtl="0">
              <a:spcBef>
                <a:spcPts val="0"/>
              </a:spcBef>
              <a:spcAft>
                <a:spcPts val="0"/>
              </a:spcAft>
              <a:buNone/>
            </a:pPr>
            <a:r>
              <a:rPr lang="en-US"/>
              <a:t>DBSCAN on the other hand created more number of clusters with much clear segregation of clusters . </a:t>
            </a:r>
            <a:endParaRPr/>
          </a:p>
          <a:p>
            <a:pPr marL="0" lvl="0" indent="0" algn="l" rtl="0">
              <a:spcBef>
                <a:spcPts val="0"/>
              </a:spcBef>
              <a:spcAft>
                <a:spcPts val="0"/>
              </a:spcAft>
              <a:buNone/>
            </a:pPr>
            <a:r>
              <a:rPr lang="en-US"/>
              <a:t>Due to varying density of the data ,DBSCAN identified the outliers-high volume transactions as noise.  </a:t>
            </a:r>
            <a:endParaRPr/>
          </a:p>
          <a:p>
            <a:pPr marL="0" lvl="0" indent="0" algn="l" rtl="0">
              <a:spcBef>
                <a:spcPts val="0"/>
              </a:spcBef>
              <a:spcAft>
                <a:spcPts val="0"/>
              </a:spcAft>
              <a:buNone/>
            </a:pPr>
            <a:endParaRPr/>
          </a:p>
        </p:txBody>
      </p:sp>
      <p:sp>
        <p:nvSpPr>
          <p:cNvPr id="189" name="Google Shape;189;g927d4794d5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927d4794d5_1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927d4794d5_1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For Hierarchical Agglomerative Clustering , Dendogram and different linkage method was used to.</a:t>
            </a:r>
            <a:endParaRPr/>
          </a:p>
          <a:p>
            <a:pPr marL="0" lvl="0" indent="0" algn="l" rtl="0">
              <a:spcBef>
                <a:spcPts val="0"/>
              </a:spcBef>
              <a:spcAft>
                <a:spcPts val="0"/>
              </a:spcAft>
              <a:buNone/>
            </a:pPr>
            <a:r>
              <a:rPr lang="en-US"/>
              <a:t>Hierarchical Clustering output gave similar results to K means .  </a:t>
            </a:r>
            <a:endParaRPr/>
          </a:p>
          <a:p>
            <a:pPr marL="0" lvl="0" indent="0" algn="l" rtl="0">
              <a:spcBef>
                <a:spcPts val="0"/>
              </a:spcBef>
              <a:spcAft>
                <a:spcPts val="0"/>
              </a:spcAft>
              <a:buNone/>
            </a:pPr>
            <a:r>
              <a:rPr lang="en-US"/>
              <a:t>t-sne - to visualize of the  data and how well they are separated when plotted against  our clustering outputs .</a:t>
            </a:r>
            <a:endParaRPr/>
          </a:p>
          <a:p>
            <a:pPr marL="0" lvl="0" indent="0" algn="l" rtl="0">
              <a:spcBef>
                <a:spcPts val="0"/>
              </a:spcBef>
              <a:spcAft>
                <a:spcPts val="0"/>
              </a:spcAft>
              <a:buNone/>
            </a:pPr>
            <a:r>
              <a:rPr lang="en-US"/>
              <a:t>t-sne results for DB SCAN shows clear separation from the other two.</a:t>
            </a:r>
            <a:endParaRPr/>
          </a:p>
        </p:txBody>
      </p:sp>
      <p:sp>
        <p:nvSpPr>
          <p:cNvPr id="199" name="Google Shape;199;g927d4794d5_1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92eb10d28c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92eb10d28c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g92eb10d28c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927d4794d5_1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927d4794d5_1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Lot of interesting insights and applications inferred from our Clustering Analysis.</a:t>
            </a:r>
            <a:endParaRPr/>
          </a:p>
          <a:p>
            <a:pPr marL="0" lvl="0" indent="0" algn="l" rtl="0">
              <a:spcBef>
                <a:spcPts val="0"/>
              </a:spcBef>
              <a:spcAft>
                <a:spcPts val="0"/>
              </a:spcAft>
              <a:buNone/>
            </a:pPr>
            <a:endParaRPr/>
          </a:p>
        </p:txBody>
      </p:sp>
      <p:sp>
        <p:nvSpPr>
          <p:cNvPr id="214" name="Google Shape;214;g927d4794d5_1_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927d4794d5_1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927d4794d5_1_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g927d4794d5_1_5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927d4794d5_4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2" name="Google Shape;232;g927d4794d5_4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g927d4794d5_4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927d4794d5_2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 name="Google Shape;241;g927d4794d5_2_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g927d4794d5_2_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927d4794d5_2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 name="Google Shape;250;g927d4794d5_2_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g927d4794d5_2_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927d4794d5_4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g927d4794d5_4_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g927d4794d5_4_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927d4794d5_4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g927d4794d5_4_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g927d4794d5_4_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499365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26b535ee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 name="Google Shape;300;g926b535eee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g926b535eee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0" name="Google Shape;310;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9" name="Google Shape;319;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0" name="Google Shape;330;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927d4794d5_2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9" name="Google Shape;339;g927d4794d5_2_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0"/>
              </a:spcBef>
              <a:spcAft>
                <a:spcPts val="0"/>
              </a:spcAft>
              <a:buNone/>
            </a:pPr>
            <a:endParaRPr/>
          </a:p>
        </p:txBody>
      </p:sp>
      <p:sp>
        <p:nvSpPr>
          <p:cNvPr id="340" name="Google Shape;340;g927d4794d5_2_1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7" name="Google Shape;347;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927d4794d5_2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6" name="Google Shape;356;g927d4794d5_20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 name="Google Shape;357;g927d4794d5_20_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5" name="Google Shape;365;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 name="Google Shape;11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u="sng">
                <a:solidFill>
                  <a:schemeClr val="hlink"/>
                </a:solidFill>
                <a:hlinkClick r:id="rId3"/>
              </a:rPr>
              <a:t>https://www.cnn.com/2020/07/28/business/starbucks-earnings-coronavirus/index.html</a:t>
            </a:r>
            <a:endParaRPr/>
          </a:p>
        </p:txBody>
      </p:sp>
      <p:sp>
        <p:nvSpPr>
          <p:cNvPr id="116" name="Google Shape;116;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948bd3dd4a_0_1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Garamond"/>
              <a:buChar char="-"/>
            </a:pPr>
            <a:r>
              <a:rPr lang="en-US">
                <a:latin typeface="Garamond"/>
                <a:ea typeface="Garamond"/>
                <a:cs typeface="Garamond"/>
                <a:sym typeface="Garamond"/>
              </a:rPr>
              <a:t>The primary objective is to to recommend a particular offer to customer A after finding the offer completed by the customer B most similar to customer A</a:t>
            </a:r>
            <a:endParaRPr>
              <a:latin typeface="Garamond"/>
              <a:ea typeface="Garamond"/>
              <a:cs typeface="Garamond"/>
              <a:sym typeface="Garamond"/>
            </a:endParaRPr>
          </a:p>
          <a:p>
            <a:pPr marL="171450" lvl="0" indent="-171450" algn="l" rtl="0">
              <a:lnSpc>
                <a:spcPct val="100000"/>
              </a:lnSpc>
              <a:spcBef>
                <a:spcPts val="0"/>
              </a:spcBef>
              <a:spcAft>
                <a:spcPts val="0"/>
              </a:spcAft>
              <a:buSzPts val="1400"/>
              <a:buFont typeface="Garamond"/>
              <a:buChar char="-"/>
            </a:pPr>
            <a:r>
              <a:rPr lang="en-US">
                <a:latin typeface="Garamond"/>
                <a:ea typeface="Garamond"/>
                <a:cs typeface="Garamond"/>
                <a:sym typeface="Garamond"/>
              </a:rPr>
              <a:t>Customer A – Might already be a member in Starbucks Customer Rewards program but has not completed a single offer OR it can be a totally new customer</a:t>
            </a:r>
            <a:endParaRPr>
              <a:latin typeface="Garamond"/>
              <a:ea typeface="Garamond"/>
              <a:cs typeface="Garamond"/>
              <a:sym typeface="Garamond"/>
            </a:endParaRPr>
          </a:p>
          <a:p>
            <a:pPr marL="171450" lvl="0" indent="-171450" algn="l" rtl="0">
              <a:lnSpc>
                <a:spcPct val="100000"/>
              </a:lnSpc>
              <a:spcBef>
                <a:spcPts val="0"/>
              </a:spcBef>
              <a:spcAft>
                <a:spcPts val="0"/>
              </a:spcAft>
              <a:buSzPts val="1400"/>
              <a:buFont typeface="Garamond"/>
              <a:buChar char="-"/>
            </a:pPr>
            <a:r>
              <a:rPr lang="en-US">
                <a:latin typeface="Garamond"/>
                <a:ea typeface="Garamond"/>
                <a:cs typeface="Garamond"/>
                <a:sym typeface="Garamond"/>
              </a:rPr>
              <a:t>Customer B – already a member in Starbucks Customer Rewards program who has completed at least one offer</a:t>
            </a:r>
            <a:endParaRPr>
              <a:latin typeface="Garamond"/>
              <a:ea typeface="Garamond"/>
              <a:cs typeface="Garamond"/>
              <a:sym typeface="Garamond"/>
            </a:endParaRPr>
          </a:p>
        </p:txBody>
      </p:sp>
      <p:sp>
        <p:nvSpPr>
          <p:cNvPr id="373" name="Google Shape;373;g948bd3dd4a_0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948bd3dd4a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1" indent="0" algn="l" rtl="0">
              <a:lnSpc>
                <a:spcPct val="150000"/>
              </a:lnSpc>
              <a:spcBef>
                <a:spcPts val="500"/>
              </a:spcBef>
              <a:spcAft>
                <a:spcPts val="0"/>
              </a:spcAft>
              <a:buNone/>
            </a:pPr>
            <a:r>
              <a:rPr lang="en-US" sz="1700">
                <a:latin typeface="Garamond"/>
                <a:ea typeface="Garamond"/>
                <a:cs typeface="Garamond"/>
                <a:sym typeface="Garamond"/>
              </a:rPr>
              <a:t>Future Improvement: image analysis, personality types - OCEAN</a:t>
            </a:r>
            <a:endParaRPr sz="1700">
              <a:latin typeface="Garamond"/>
              <a:ea typeface="Garamond"/>
              <a:cs typeface="Garamond"/>
              <a:sym typeface="Garamond"/>
            </a:endParaRPr>
          </a:p>
          <a:p>
            <a:pPr marL="0" lvl="0" indent="0" algn="l" rtl="0">
              <a:lnSpc>
                <a:spcPct val="100000"/>
              </a:lnSpc>
              <a:spcBef>
                <a:spcPts val="0"/>
              </a:spcBef>
              <a:spcAft>
                <a:spcPts val="0"/>
              </a:spcAft>
              <a:buNone/>
            </a:pPr>
            <a:endParaRPr sz="900"/>
          </a:p>
        </p:txBody>
      </p:sp>
      <p:sp>
        <p:nvSpPr>
          <p:cNvPr id="389" name="Google Shape;389;g948bd3dd4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948bd3dd4a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1" name="Google Shape;431;g948bd3dd4a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948bd3dd4a_1_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2" name="Google Shape;442;g948bd3dd4a_1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948bd3dd4a_0_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a:latin typeface="Garamond"/>
                <a:ea typeface="Garamond"/>
                <a:cs typeface="Garamond"/>
                <a:sym typeface="Garamond"/>
              </a:rPr>
              <a:t>-the three main dataframes</a:t>
            </a:r>
            <a:endParaRPr>
              <a:latin typeface="Garamond"/>
              <a:ea typeface="Garamond"/>
              <a:cs typeface="Garamond"/>
              <a:sym typeface="Garamond"/>
            </a:endParaRPr>
          </a:p>
          <a:p>
            <a:pPr marL="0" lvl="0" indent="0" algn="l" rtl="0">
              <a:lnSpc>
                <a:spcPct val="115000"/>
              </a:lnSpc>
              <a:spcBef>
                <a:spcPts val="0"/>
              </a:spcBef>
              <a:spcAft>
                <a:spcPts val="0"/>
              </a:spcAft>
              <a:buClr>
                <a:schemeClr val="dk1"/>
              </a:buClr>
              <a:buSzPts val="1100"/>
              <a:buFont typeface="Arial"/>
              <a:buNone/>
            </a:pPr>
            <a:r>
              <a:rPr lang="en-US">
                <a:latin typeface="Garamond"/>
                <a:ea typeface="Garamond"/>
                <a:cs typeface="Garamond"/>
                <a:sym typeface="Garamond"/>
              </a:rPr>
              <a:t>-for making recommendations, it is important to understand the customer relationship with offers along with customer and offer info</a:t>
            </a:r>
            <a:endParaRPr>
              <a:latin typeface="Garamond"/>
              <a:ea typeface="Garamond"/>
              <a:cs typeface="Garamond"/>
              <a:sym typeface="Garamond"/>
            </a:endParaRPr>
          </a:p>
          <a:p>
            <a:pPr marL="0" lvl="0" indent="0" algn="l" rtl="0">
              <a:lnSpc>
                <a:spcPct val="115000"/>
              </a:lnSpc>
              <a:spcBef>
                <a:spcPts val="0"/>
              </a:spcBef>
              <a:spcAft>
                <a:spcPts val="0"/>
              </a:spcAft>
              <a:buSzPts val="1100"/>
              <a:buNone/>
            </a:pPr>
            <a:r>
              <a:rPr lang="en-US">
                <a:latin typeface="Garamond"/>
                <a:ea typeface="Garamond"/>
                <a:cs typeface="Garamond"/>
                <a:sym typeface="Garamond"/>
              </a:rPr>
              <a:t>-collaborative filtering (a user is recommended items based on the past ratings of all users) is most appropriate, memory based and user based filtering as we are focusing on similarity with active users</a:t>
            </a:r>
            <a:endParaRPr>
              <a:latin typeface="Garamond"/>
              <a:ea typeface="Garamond"/>
              <a:cs typeface="Garamond"/>
              <a:sym typeface="Garamond"/>
            </a:endParaRPr>
          </a:p>
          <a:p>
            <a:pPr marL="0" lvl="0" indent="0" algn="l" rtl="0">
              <a:lnSpc>
                <a:spcPct val="115000"/>
              </a:lnSpc>
              <a:spcBef>
                <a:spcPts val="0"/>
              </a:spcBef>
              <a:spcAft>
                <a:spcPts val="0"/>
              </a:spcAft>
              <a:buSzPts val="1100"/>
              <a:buNone/>
            </a:pPr>
            <a:r>
              <a:rPr lang="en-US">
                <a:latin typeface="Garamond"/>
                <a:ea typeface="Garamond"/>
                <a:cs typeface="Garamond"/>
                <a:sym typeface="Garamond"/>
              </a:rPr>
              <a:t>-cannot use content based as we do not have any content for the offers, just types</a:t>
            </a:r>
            <a:endParaRPr>
              <a:latin typeface="Garamond"/>
              <a:ea typeface="Garamond"/>
              <a:cs typeface="Garamond"/>
              <a:sym typeface="Garamond"/>
            </a:endParaRPr>
          </a:p>
          <a:p>
            <a:pPr marL="0" lvl="0" indent="0" algn="l" rtl="0">
              <a:lnSpc>
                <a:spcPct val="100000"/>
              </a:lnSpc>
              <a:spcBef>
                <a:spcPts val="0"/>
              </a:spcBef>
              <a:spcAft>
                <a:spcPts val="0"/>
              </a:spcAft>
              <a:buSzPts val="1400"/>
              <a:buNone/>
            </a:pPr>
            <a:endParaRPr>
              <a:latin typeface="Garamond"/>
              <a:ea typeface="Garamond"/>
              <a:cs typeface="Garamond"/>
              <a:sym typeface="Garamond"/>
            </a:endParaRPr>
          </a:p>
        </p:txBody>
      </p:sp>
      <p:sp>
        <p:nvSpPr>
          <p:cNvPr id="452" name="Google Shape;452;g948bd3dd4a_0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948bd3dd4a_0_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a:latin typeface="Garamond"/>
                <a:ea typeface="Garamond"/>
                <a:cs typeface="Garamond"/>
                <a:sym typeface="Garamond"/>
              </a:rPr>
              <a:t>-all features are not equally important, some deserve more weightage whereas some deserve less</a:t>
            </a:r>
            <a:endParaRPr>
              <a:latin typeface="Garamond"/>
              <a:ea typeface="Garamond"/>
              <a:cs typeface="Garamond"/>
              <a:sym typeface="Garamond"/>
            </a:endParaRPr>
          </a:p>
          <a:p>
            <a:pPr marL="0" lvl="0" indent="0" algn="l" rtl="0">
              <a:lnSpc>
                <a:spcPct val="115000"/>
              </a:lnSpc>
              <a:spcBef>
                <a:spcPts val="0"/>
              </a:spcBef>
              <a:spcAft>
                <a:spcPts val="0"/>
              </a:spcAft>
              <a:buClr>
                <a:schemeClr val="dk1"/>
              </a:buClr>
              <a:buSzPts val="1100"/>
              <a:buFont typeface="Arial"/>
              <a:buNone/>
            </a:pPr>
            <a:r>
              <a:rPr lang="en-US">
                <a:latin typeface="Garamond"/>
                <a:ea typeface="Garamond"/>
                <a:cs typeface="Garamond"/>
                <a:sym typeface="Garamond"/>
              </a:rPr>
              <a:t>-apart from these, included other features like marital status, education level, ethnicity with lower weights	</a:t>
            </a:r>
            <a:endParaRPr>
              <a:latin typeface="Garamond"/>
              <a:ea typeface="Garamond"/>
              <a:cs typeface="Garamond"/>
              <a:sym typeface="Garamond"/>
            </a:endParaRPr>
          </a:p>
          <a:p>
            <a:pPr marL="0" lvl="0" indent="0" algn="l" rtl="0">
              <a:lnSpc>
                <a:spcPct val="115000"/>
              </a:lnSpc>
              <a:spcBef>
                <a:spcPts val="0"/>
              </a:spcBef>
              <a:spcAft>
                <a:spcPts val="0"/>
              </a:spcAft>
              <a:buSzPts val="1100"/>
              <a:buNone/>
            </a:pPr>
            <a:r>
              <a:rPr lang="en-US">
                <a:latin typeface="Garamond"/>
                <a:ea typeface="Garamond"/>
                <a:cs typeface="Garamond"/>
                <a:sym typeface="Garamond"/>
              </a:rPr>
              <a:t>-use cosine similarity with weights to find the most similar customer to a given customer</a:t>
            </a:r>
            <a:endParaRPr>
              <a:latin typeface="Garamond"/>
              <a:ea typeface="Garamond"/>
              <a:cs typeface="Garamond"/>
              <a:sym typeface="Garamond"/>
            </a:endParaRPr>
          </a:p>
          <a:p>
            <a:pPr marL="0" lvl="0" indent="0" algn="l" rtl="0">
              <a:lnSpc>
                <a:spcPct val="115000"/>
              </a:lnSpc>
              <a:spcBef>
                <a:spcPts val="0"/>
              </a:spcBef>
              <a:spcAft>
                <a:spcPts val="0"/>
              </a:spcAft>
              <a:buClr>
                <a:schemeClr val="dk1"/>
              </a:buClr>
              <a:buSzPts val="1100"/>
              <a:buFont typeface="Arial"/>
              <a:buNone/>
            </a:pPr>
            <a:r>
              <a:rPr lang="en-US">
                <a:latin typeface="Garamond"/>
                <a:ea typeface="Garamond"/>
                <a:cs typeface="Garamond"/>
                <a:sym typeface="Garamond"/>
              </a:rPr>
              <a:t>-although there are many metrics to determine similarity (e.g. Pearson Correlation, Euclidean distance etc.), we used cosine similarity due to its simplicity, low complexity and its ability to deal with matrix sparsity</a:t>
            </a:r>
            <a:endParaRPr>
              <a:latin typeface="Garamond"/>
              <a:ea typeface="Garamond"/>
              <a:cs typeface="Garamond"/>
              <a:sym typeface="Garamond"/>
            </a:endParaRPr>
          </a:p>
          <a:p>
            <a:pPr marL="0" lvl="0" indent="0" algn="l" rtl="0">
              <a:lnSpc>
                <a:spcPct val="100000"/>
              </a:lnSpc>
              <a:spcBef>
                <a:spcPts val="0"/>
              </a:spcBef>
              <a:spcAft>
                <a:spcPts val="0"/>
              </a:spcAft>
              <a:buSzPts val="1400"/>
              <a:buNone/>
            </a:pPr>
            <a:endParaRPr>
              <a:latin typeface="Garamond"/>
              <a:ea typeface="Garamond"/>
              <a:cs typeface="Garamond"/>
              <a:sym typeface="Garamond"/>
            </a:endParaRPr>
          </a:p>
        </p:txBody>
      </p:sp>
      <p:sp>
        <p:nvSpPr>
          <p:cNvPr id="466" name="Google Shape;466;g948bd3dd4a_0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948bd3dd4a_0_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a:latin typeface="Garamond"/>
                <a:ea typeface="Garamond"/>
                <a:cs typeface="Garamond"/>
                <a:sym typeface="Garamond"/>
              </a:rPr>
              <a:t>-finally recommending the offers for both type – new and existing</a:t>
            </a:r>
            <a:endParaRPr>
              <a:latin typeface="Garamond"/>
              <a:ea typeface="Garamond"/>
              <a:cs typeface="Garamond"/>
              <a:sym typeface="Garamond"/>
            </a:endParaRPr>
          </a:p>
          <a:p>
            <a:pPr marL="0" lvl="0" indent="0" algn="l" rtl="0">
              <a:lnSpc>
                <a:spcPct val="115000"/>
              </a:lnSpc>
              <a:spcBef>
                <a:spcPts val="0"/>
              </a:spcBef>
              <a:spcAft>
                <a:spcPts val="0"/>
              </a:spcAft>
              <a:buClr>
                <a:schemeClr val="dk1"/>
              </a:buClr>
              <a:buSzPts val="1100"/>
              <a:buFont typeface="Arial"/>
              <a:buNone/>
            </a:pPr>
            <a:r>
              <a:rPr lang="en-US">
                <a:latin typeface="Garamond"/>
                <a:ea typeface="Garamond"/>
                <a:cs typeface="Garamond"/>
                <a:sym typeface="Garamond"/>
              </a:rPr>
              <a:t>-recommender system is a very safe model because here there are no huge costs in case of incorrect prediction (like it’s the case for some classification models)</a:t>
            </a:r>
            <a:endParaRPr>
              <a:latin typeface="Garamond"/>
              <a:ea typeface="Garamond"/>
              <a:cs typeface="Garamond"/>
              <a:sym typeface="Garamond"/>
            </a:endParaRPr>
          </a:p>
          <a:p>
            <a:pPr marL="0" lvl="0" indent="0" algn="l" rtl="0">
              <a:lnSpc>
                <a:spcPct val="115000"/>
              </a:lnSpc>
              <a:spcBef>
                <a:spcPts val="0"/>
              </a:spcBef>
              <a:spcAft>
                <a:spcPts val="0"/>
              </a:spcAft>
              <a:buSzPts val="1100"/>
              <a:buNone/>
            </a:pPr>
            <a:r>
              <a:rPr lang="en-US">
                <a:latin typeface="Garamond"/>
                <a:ea typeface="Garamond"/>
                <a:cs typeface="Garamond"/>
                <a:sym typeface="Garamond"/>
              </a:rPr>
              <a:t>-the recommendation is made – if the customer takes action on it its great, if not, that is also fine. Maybe s/he will complete the offer later</a:t>
            </a:r>
            <a:endParaRPr>
              <a:latin typeface="Garamond"/>
              <a:ea typeface="Garamond"/>
              <a:cs typeface="Garamond"/>
              <a:sym typeface="Garamond"/>
            </a:endParaRPr>
          </a:p>
          <a:p>
            <a:pPr marL="0" lvl="0" indent="0" algn="l" rtl="0">
              <a:lnSpc>
                <a:spcPct val="115000"/>
              </a:lnSpc>
              <a:spcBef>
                <a:spcPts val="0"/>
              </a:spcBef>
              <a:spcAft>
                <a:spcPts val="0"/>
              </a:spcAft>
              <a:buClr>
                <a:schemeClr val="dk1"/>
              </a:buClr>
              <a:buSzPts val="1100"/>
              <a:buFont typeface="Arial"/>
              <a:buNone/>
            </a:pPr>
            <a:r>
              <a:rPr lang="en-US">
                <a:latin typeface="Garamond"/>
                <a:ea typeface="Garamond"/>
                <a:cs typeface="Garamond"/>
                <a:sym typeface="Garamond"/>
              </a:rPr>
              <a:t>-based on these information and techniques, we can recommend the right offer to the right customer at the right time</a:t>
            </a:r>
            <a:endParaRPr>
              <a:latin typeface="Garamond"/>
              <a:ea typeface="Garamond"/>
              <a:cs typeface="Garamond"/>
              <a:sym typeface="Garamond"/>
            </a:endParaRPr>
          </a:p>
          <a:p>
            <a:pPr marL="0" lvl="0" indent="0" algn="l" rtl="0">
              <a:lnSpc>
                <a:spcPct val="115000"/>
              </a:lnSpc>
              <a:spcBef>
                <a:spcPts val="0"/>
              </a:spcBef>
              <a:spcAft>
                <a:spcPts val="0"/>
              </a:spcAft>
              <a:buSzPts val="1100"/>
              <a:buNone/>
            </a:pPr>
            <a:endParaRPr>
              <a:latin typeface="Garamond"/>
              <a:ea typeface="Garamond"/>
              <a:cs typeface="Garamond"/>
              <a:sym typeface="Garamond"/>
            </a:endParaRPr>
          </a:p>
        </p:txBody>
      </p:sp>
      <p:sp>
        <p:nvSpPr>
          <p:cNvPr id="475" name="Google Shape;475;g948bd3dd4a_0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-amount spent by customers was highly skewed, handled with log transformation and </a:t>
            </a:r>
            <a:endParaRPr/>
          </a:p>
          <a:p>
            <a:pPr marL="0" lvl="0" indent="0" algn="l" rtl="0">
              <a:spcBef>
                <a:spcPts val="0"/>
              </a:spcBef>
              <a:spcAft>
                <a:spcPts val="0"/>
              </a:spcAft>
              <a:buNone/>
            </a:pPr>
            <a:endParaRPr/>
          </a:p>
        </p:txBody>
      </p:sp>
      <p:sp>
        <p:nvSpPr>
          <p:cNvPr id="488" name="Google Shape;488;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6" name="Google Shape;496;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-More concentrated and individual approach, specific offers for specific subgroups of people, don’t send all offers to all people</a:t>
            </a:r>
            <a:endParaRPr/>
          </a:p>
          <a:p>
            <a:pPr marL="0" lvl="0" indent="0" algn="l" rtl="0">
              <a:spcBef>
                <a:spcPts val="0"/>
              </a:spcBef>
              <a:spcAft>
                <a:spcPts val="0"/>
              </a:spcAft>
              <a:buNone/>
            </a:pPr>
            <a:r>
              <a:rPr lang="en-US"/>
              <a:t>-target responsive categories</a:t>
            </a:r>
            <a:endParaRPr/>
          </a:p>
          <a:p>
            <a:pPr marL="0" lvl="0" indent="0" algn="l" rtl="0">
              <a:spcBef>
                <a:spcPts val="0"/>
              </a:spcBef>
              <a:spcAft>
                <a:spcPts val="0"/>
              </a:spcAft>
              <a:buNone/>
            </a:pPr>
            <a:r>
              <a:rPr lang="en-US"/>
              <a:t>-conduct survey - try and understand the less active customers and devise strategies to make them more active</a:t>
            </a:r>
            <a:endParaRPr/>
          </a:p>
          <a:p>
            <a:pPr marL="0" lvl="0" indent="0" algn="l" rtl="0">
              <a:spcBef>
                <a:spcPts val="0"/>
              </a:spcBef>
              <a:spcAft>
                <a:spcPts val="0"/>
              </a:spcAft>
              <a:buNone/>
            </a:pPr>
            <a:r>
              <a:rPr lang="en-US"/>
              <a:t>-Apart from recommending those offers, Image recognition and personality types of customers - OCEAN (openness to experience, conscientiousness, extraversion, agreeableness, neuroticism) - will also help</a:t>
            </a:r>
            <a:endParaRPr/>
          </a:p>
          <a:p>
            <a:pPr marL="0" lvl="0" indent="0" algn="l" rtl="0">
              <a:spcBef>
                <a:spcPts val="0"/>
              </a:spcBef>
              <a:spcAft>
                <a:spcPts val="0"/>
              </a:spcAft>
              <a:buNone/>
            </a:pPr>
            <a:r>
              <a:rPr lang="en-US"/>
              <a:t>-Determining customer clusters and then building the recommender system on top of that will give more targeted results</a:t>
            </a:r>
            <a:endParaRPr/>
          </a:p>
        </p:txBody>
      </p:sp>
      <p:sp>
        <p:nvSpPr>
          <p:cNvPr id="497" name="Google Shape;497;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5" name="Google Shape;50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2" name="Google Shape;512;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3" name="Google Shape;513;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2" name="Google Shape;532;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 name="Google Shape;142;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927d4794d5_26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927d4794d5_26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g927d4794d5_26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Google Shape;161;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0"/>
              </a:spcBef>
              <a:spcAft>
                <a:spcPts val="0"/>
              </a:spcAft>
              <a:buNone/>
            </a:pPr>
            <a:endParaRPr/>
          </a:p>
        </p:txBody>
      </p:sp>
      <p:sp>
        <p:nvSpPr>
          <p:cNvPr id="162" name="Google Shape;162;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927d4794d5_2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g927d4794d5_2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Understand what are the Customer archetypes and who are our ideal and less active customers </a:t>
            </a:r>
            <a:endParaRPr/>
          </a:p>
          <a:p>
            <a:pPr marL="0" lvl="0" indent="0" algn="l" rtl="0">
              <a:spcBef>
                <a:spcPts val="0"/>
              </a:spcBef>
              <a:spcAft>
                <a:spcPts val="0"/>
              </a:spcAft>
              <a:buNone/>
            </a:pPr>
            <a:r>
              <a:rPr lang="en-US"/>
              <a:t>Clustering techniques  to understand the customer segments based on their purchasing decisions.</a:t>
            </a:r>
            <a:endParaRPr/>
          </a:p>
          <a:p>
            <a:pPr marL="0" lvl="0" indent="0" algn="l" rtl="0">
              <a:spcBef>
                <a:spcPts val="0"/>
              </a:spcBef>
              <a:spcAft>
                <a:spcPts val="0"/>
              </a:spcAft>
              <a:buNone/>
            </a:pPr>
            <a:r>
              <a:rPr lang="en-US"/>
              <a:t>Talk about the technical approach and t-sne visualization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70" name="Google Shape;170;g927d4794d5_2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3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 name="Google Shape;17;p34"/>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8" name="Google Shape;18;p3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9" name="Google Shape;19;p3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0" name="Google Shape;20;p3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4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4" name="Google Shape;74;p43"/>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5" name="Google Shape;75;p4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6" name="Google Shape;76;p4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7" name="Google Shape;77;p4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44"/>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 name="Google Shape;80;p44"/>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1" name="Google Shape;81;p4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2" name="Google Shape;82;p4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3" name="Google Shape;83;p4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35"/>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Autofit/>
          </a:bodyPr>
          <a:lstStyle>
            <a:lvl1pPr lvl="0" algn="ctr" rtl="0">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 name="Google Shape;23;p35"/>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Autofit/>
          </a:bodyPr>
          <a:lstStyle>
            <a:lvl1pPr lvl="0" algn="ctr" rtl="0">
              <a:lnSpc>
                <a:spcPct val="90000"/>
              </a:lnSpc>
              <a:spcBef>
                <a:spcPts val="1000"/>
              </a:spcBef>
              <a:spcAft>
                <a:spcPts val="0"/>
              </a:spcAft>
              <a:buClr>
                <a:schemeClr val="dk1"/>
              </a:buClr>
              <a:buSzPts val="2400"/>
              <a:buNone/>
              <a:defRPr sz="24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24" name="Google Shape;24;p3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5" name="Google Shape;25;p3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6" name="Google Shape;26;p3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3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 name="Google Shape;29;p3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0" name="Google Shape;30;p3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1" name="Google Shape;31;p3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37"/>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4" name="Google Shape;34;p37"/>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rgbClr val="888888"/>
              </a:buClr>
              <a:buSzPts val="2400"/>
              <a:buNone/>
              <a:defRPr sz="2400">
                <a:solidFill>
                  <a:srgbClr val="888888"/>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5" name="Google Shape;35;p3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6" name="Google Shape;36;p3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7" name="Google Shape;37;p3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3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0" name="Google Shape;40;p38"/>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1" name="Google Shape;41;p38"/>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2" name="Google Shape;42;p3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 name="Google Shape;43;p3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4" name="Google Shape;44;p3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39"/>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7" name="Google Shape;47;p39"/>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48" name="Google Shape;48;p39"/>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9" name="Google Shape;49;p39"/>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50" name="Google Shape;50;p39"/>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1" name="Google Shape;51;p3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2" name="Google Shape;52;p3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3" name="Google Shape;53;p3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4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6" name="Google Shape;56;p4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7" name="Google Shape;57;p4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41"/>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 name="Google Shape;60;p41"/>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noAutofit/>
          </a:bodyPr>
          <a:lstStyle>
            <a:lvl1pPr marL="457200" lvl="0" indent="-431800" algn="l" rtl="0">
              <a:lnSpc>
                <a:spcPct val="90000"/>
              </a:lnSpc>
              <a:spcBef>
                <a:spcPts val="1000"/>
              </a:spcBef>
              <a:spcAft>
                <a:spcPts val="0"/>
              </a:spcAft>
              <a:buClr>
                <a:schemeClr val="dk1"/>
              </a:buClr>
              <a:buSzPts val="3200"/>
              <a:buChar char="•"/>
              <a:defRPr sz="3200"/>
            </a:lvl1pPr>
            <a:lvl2pPr marL="914400" lvl="1" indent="-406400" algn="l" rtl="0">
              <a:lnSpc>
                <a:spcPct val="90000"/>
              </a:lnSpc>
              <a:spcBef>
                <a:spcPts val="500"/>
              </a:spcBef>
              <a:spcAft>
                <a:spcPts val="0"/>
              </a:spcAft>
              <a:buClr>
                <a:schemeClr val="dk1"/>
              </a:buClr>
              <a:buSzPts val="2800"/>
              <a:buChar char="•"/>
              <a:defRPr sz="2800"/>
            </a:lvl2pPr>
            <a:lvl3pPr marL="1371600" lvl="2" indent="-381000" algn="l" rtl="0">
              <a:lnSpc>
                <a:spcPct val="90000"/>
              </a:lnSpc>
              <a:spcBef>
                <a:spcPts val="500"/>
              </a:spcBef>
              <a:spcAft>
                <a:spcPts val="0"/>
              </a:spcAft>
              <a:buClr>
                <a:schemeClr val="dk1"/>
              </a:buClr>
              <a:buSzPts val="2400"/>
              <a:buChar char="•"/>
              <a:defRPr sz="2400"/>
            </a:lvl3pPr>
            <a:lvl4pPr marL="1828800" lvl="3" indent="-355600" algn="l" rtl="0">
              <a:lnSpc>
                <a:spcPct val="90000"/>
              </a:lnSpc>
              <a:spcBef>
                <a:spcPts val="500"/>
              </a:spcBef>
              <a:spcAft>
                <a:spcPts val="0"/>
              </a:spcAft>
              <a:buClr>
                <a:schemeClr val="dk1"/>
              </a:buClr>
              <a:buSzPts val="2000"/>
              <a:buChar char="•"/>
              <a:defRPr sz="2000"/>
            </a:lvl4pPr>
            <a:lvl5pPr marL="2286000" lvl="4" indent="-355600" algn="l" rtl="0">
              <a:lnSpc>
                <a:spcPct val="90000"/>
              </a:lnSpc>
              <a:spcBef>
                <a:spcPts val="500"/>
              </a:spcBef>
              <a:spcAft>
                <a:spcPts val="0"/>
              </a:spcAft>
              <a:buClr>
                <a:schemeClr val="dk1"/>
              </a:buClr>
              <a:buSzPts val="2000"/>
              <a:buChar char="•"/>
              <a:defRPr sz="2000"/>
            </a:lvl5pPr>
            <a:lvl6pPr marL="2743200" lvl="5" indent="-355600" algn="l" rtl="0">
              <a:lnSpc>
                <a:spcPct val="90000"/>
              </a:lnSpc>
              <a:spcBef>
                <a:spcPts val="500"/>
              </a:spcBef>
              <a:spcAft>
                <a:spcPts val="0"/>
              </a:spcAft>
              <a:buClr>
                <a:schemeClr val="dk1"/>
              </a:buClr>
              <a:buSzPts val="2000"/>
              <a:buChar char="•"/>
              <a:defRPr sz="2000"/>
            </a:lvl6pPr>
            <a:lvl7pPr marL="3200400" lvl="6" indent="-355600" algn="l" rtl="0">
              <a:lnSpc>
                <a:spcPct val="90000"/>
              </a:lnSpc>
              <a:spcBef>
                <a:spcPts val="500"/>
              </a:spcBef>
              <a:spcAft>
                <a:spcPts val="0"/>
              </a:spcAft>
              <a:buClr>
                <a:schemeClr val="dk1"/>
              </a:buClr>
              <a:buSzPts val="2000"/>
              <a:buChar char="•"/>
              <a:defRPr sz="2000"/>
            </a:lvl7pPr>
            <a:lvl8pPr marL="3657600" lvl="7" indent="-355600" algn="l" rtl="0">
              <a:lnSpc>
                <a:spcPct val="90000"/>
              </a:lnSpc>
              <a:spcBef>
                <a:spcPts val="500"/>
              </a:spcBef>
              <a:spcAft>
                <a:spcPts val="0"/>
              </a:spcAft>
              <a:buClr>
                <a:schemeClr val="dk1"/>
              </a:buClr>
              <a:buSzPts val="2000"/>
              <a:buChar char="•"/>
              <a:defRPr sz="2000"/>
            </a:lvl8pPr>
            <a:lvl9pPr marL="4114800" lvl="8" indent="-355600" algn="l" rtl="0">
              <a:lnSpc>
                <a:spcPct val="90000"/>
              </a:lnSpc>
              <a:spcBef>
                <a:spcPts val="500"/>
              </a:spcBef>
              <a:spcAft>
                <a:spcPts val="0"/>
              </a:spcAft>
              <a:buClr>
                <a:schemeClr val="dk1"/>
              </a:buClr>
              <a:buSzPts val="2000"/>
              <a:buChar char="•"/>
              <a:defRPr sz="2000"/>
            </a:lvl9pPr>
          </a:lstStyle>
          <a:p>
            <a:endParaRPr/>
          </a:p>
        </p:txBody>
      </p:sp>
      <p:sp>
        <p:nvSpPr>
          <p:cNvPr id="61" name="Google Shape;61;p41"/>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62" name="Google Shape;62;p4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3" name="Google Shape;63;p4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4" name="Google Shape;64;p4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42"/>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7" name="Google Shape;67;p42"/>
          <p:cNvSpPr>
            <a:spLocks noGrp="1"/>
          </p:cNvSpPr>
          <p:nvPr>
            <p:ph type="pic" idx="2"/>
          </p:nvPr>
        </p:nvSpPr>
        <p:spPr>
          <a:xfrm>
            <a:off x="5183188" y="987425"/>
            <a:ext cx="6172200" cy="487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42"/>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69" name="Google Shape;69;p4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0" name="Google Shape;70;p4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1" name="Google Shape;71;p4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 name="Google Shape;11;p3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42.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4.gif"/></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OleksiyAnokhin/MSCA-31008-Data-Mining-Principles-Team-Project" TargetMode="External"/><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www.udacity.com/course/data-scientist-nanodegree--nd02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2"/>
          <p:cNvSpPr/>
          <p:nvPr/>
        </p:nvSpPr>
        <p:spPr>
          <a:xfrm>
            <a:off x="-2042" y="510"/>
            <a:ext cx="12197113" cy="3779312"/>
          </a:xfrm>
          <a:prstGeom prst="rect">
            <a:avLst/>
          </a:prstGeom>
          <a:solidFill>
            <a:srgbClr val="0070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0" name="Google Shape;90;p2"/>
          <p:cNvSpPr txBox="1">
            <a:spLocks noGrp="1"/>
          </p:cNvSpPr>
          <p:nvPr>
            <p:ph type="subTitle" idx="1"/>
          </p:nvPr>
        </p:nvSpPr>
        <p:spPr>
          <a:xfrm>
            <a:off x="346940" y="1759226"/>
            <a:ext cx="11510443" cy="193092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lt1"/>
              </a:buClr>
              <a:buSzPts val="6000"/>
              <a:buNone/>
            </a:pPr>
            <a:r>
              <a:rPr lang="en-US" sz="6000" b="1">
                <a:solidFill>
                  <a:schemeClr val="lt1"/>
                </a:solidFill>
                <a:latin typeface="Garamond"/>
                <a:ea typeface="Garamond"/>
                <a:cs typeface="Garamond"/>
                <a:sym typeface="Garamond"/>
              </a:rPr>
              <a:t>Improving Starbucks App </a:t>
            </a:r>
            <a:endParaRPr/>
          </a:p>
          <a:p>
            <a:pPr marL="0" lvl="0" indent="0" algn="ctr" rtl="0">
              <a:lnSpc>
                <a:spcPct val="90000"/>
              </a:lnSpc>
              <a:spcBef>
                <a:spcPts val="1000"/>
              </a:spcBef>
              <a:spcAft>
                <a:spcPts val="0"/>
              </a:spcAft>
              <a:buClr>
                <a:schemeClr val="lt1"/>
              </a:buClr>
              <a:buSzPts val="6000"/>
              <a:buNone/>
            </a:pPr>
            <a:r>
              <a:rPr lang="en-US" sz="6000" b="1">
                <a:solidFill>
                  <a:schemeClr val="lt1"/>
                </a:solidFill>
                <a:latin typeface="Garamond"/>
                <a:ea typeface="Garamond"/>
                <a:cs typeface="Garamond"/>
                <a:sym typeface="Garamond"/>
              </a:rPr>
              <a:t>Customer Rewards Program</a:t>
            </a:r>
            <a:endParaRPr/>
          </a:p>
        </p:txBody>
      </p:sp>
      <p:sp>
        <p:nvSpPr>
          <p:cNvPr id="91" name="Google Shape;91;p2"/>
          <p:cNvSpPr txBox="1"/>
          <p:nvPr/>
        </p:nvSpPr>
        <p:spPr>
          <a:xfrm>
            <a:off x="4227444" y="5169206"/>
            <a:ext cx="3737112" cy="73866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sz="1800" b="1">
              <a:solidFill>
                <a:schemeClr val="dk1"/>
              </a:solidFill>
              <a:latin typeface="Avenir"/>
              <a:ea typeface="Avenir"/>
              <a:cs typeface="Avenir"/>
              <a:sym typeface="Avenir"/>
            </a:endParaRPr>
          </a:p>
          <a:p>
            <a:pPr marL="0" marR="0" lvl="0" indent="0" algn="ctr" rtl="0">
              <a:spcBef>
                <a:spcPts val="0"/>
              </a:spcBef>
              <a:spcAft>
                <a:spcPts val="0"/>
              </a:spcAft>
              <a:buNone/>
            </a:pPr>
            <a:r>
              <a:rPr lang="en-US" sz="2400" b="1">
                <a:solidFill>
                  <a:schemeClr val="dk1"/>
                </a:solidFill>
                <a:latin typeface="Garamond"/>
                <a:ea typeface="Garamond"/>
                <a:cs typeface="Garamond"/>
                <a:sym typeface="Garamond"/>
              </a:rPr>
              <a:t>Chicago | August 26, 2020</a:t>
            </a:r>
            <a:endParaRPr/>
          </a:p>
        </p:txBody>
      </p:sp>
      <p:pic>
        <p:nvPicPr>
          <p:cNvPr id="92" name="Google Shape;92;p2"/>
          <p:cNvPicPr preferRelativeResize="0"/>
          <p:nvPr/>
        </p:nvPicPr>
        <p:blipFill rotWithShape="1">
          <a:blip r:embed="rId3">
            <a:alphaModFix/>
          </a:blip>
          <a:srcRect/>
          <a:stretch/>
        </p:blipFill>
        <p:spPr>
          <a:xfrm>
            <a:off x="9803646" y="3987941"/>
            <a:ext cx="2400079" cy="2870049"/>
          </a:xfrm>
          <a:prstGeom prst="rect">
            <a:avLst/>
          </a:prstGeom>
          <a:noFill/>
          <a:ln>
            <a:noFill/>
          </a:ln>
        </p:spPr>
      </p:pic>
      <p:pic>
        <p:nvPicPr>
          <p:cNvPr id="93" name="Google Shape;93;p2"/>
          <p:cNvPicPr preferRelativeResize="0"/>
          <p:nvPr/>
        </p:nvPicPr>
        <p:blipFill>
          <a:blip r:embed="rId4">
            <a:alphaModFix/>
          </a:blip>
          <a:stretch>
            <a:fillRect/>
          </a:stretch>
        </p:blipFill>
        <p:spPr>
          <a:xfrm>
            <a:off x="346950" y="4703750"/>
            <a:ext cx="2400075" cy="19179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g927d4794d5_1_1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b="1">
                <a:latin typeface="Garamond"/>
                <a:ea typeface="Garamond"/>
                <a:cs typeface="Garamond"/>
                <a:sym typeface="Garamond"/>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Q1. Outlier Detection (One Class SVM)</a:t>
            </a:r>
            <a:endParaRPr b="1">
              <a:latin typeface="Garamond"/>
              <a:ea typeface="Garamond"/>
              <a:cs typeface="Garamond"/>
              <a:sym typeface="Garamond"/>
            </a:endParaRPr>
          </a:p>
        </p:txBody>
      </p:sp>
      <p:pic>
        <p:nvPicPr>
          <p:cNvPr id="182" name="Google Shape;182;g927d4794d5_1_14"/>
          <p:cNvPicPr preferRelativeResize="0"/>
          <p:nvPr/>
        </p:nvPicPr>
        <p:blipFill>
          <a:blip r:embed="rId3">
            <a:alphaModFix/>
          </a:blip>
          <a:stretch>
            <a:fillRect/>
          </a:stretch>
        </p:blipFill>
        <p:spPr>
          <a:xfrm>
            <a:off x="6520475" y="1833225"/>
            <a:ext cx="4314825" cy="4733925"/>
          </a:xfrm>
          <a:prstGeom prst="rect">
            <a:avLst/>
          </a:prstGeom>
          <a:noFill/>
          <a:ln>
            <a:noFill/>
          </a:ln>
        </p:spPr>
      </p:pic>
      <p:pic>
        <p:nvPicPr>
          <p:cNvPr id="183" name="Google Shape;183;g927d4794d5_1_14"/>
          <p:cNvPicPr preferRelativeResize="0"/>
          <p:nvPr/>
        </p:nvPicPr>
        <p:blipFill>
          <a:blip r:embed="rId4">
            <a:alphaModFix/>
          </a:blip>
          <a:stretch>
            <a:fillRect/>
          </a:stretch>
        </p:blipFill>
        <p:spPr>
          <a:xfrm>
            <a:off x="401100" y="2166050"/>
            <a:ext cx="5754475" cy="4401101"/>
          </a:xfrm>
          <a:prstGeom prst="rect">
            <a:avLst/>
          </a:prstGeom>
          <a:noFill/>
          <a:ln>
            <a:noFill/>
          </a:ln>
        </p:spPr>
      </p:pic>
      <p:sp>
        <p:nvSpPr>
          <p:cNvPr id="184" name="Google Shape;184;g927d4794d5_1_14"/>
          <p:cNvSpPr txBox="1"/>
          <p:nvPr/>
        </p:nvSpPr>
        <p:spPr>
          <a:xfrm>
            <a:off x="562650" y="1379425"/>
            <a:ext cx="10515600" cy="51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a:latin typeface="Garamond"/>
                <a:ea typeface="Garamond"/>
                <a:cs typeface="Garamond"/>
                <a:sym typeface="Garamond"/>
              </a:rPr>
              <a:t>High Spending and High Rewards Customers are captured as Outliers</a:t>
            </a:r>
            <a:endParaRPr sz="2000" b="1">
              <a:latin typeface="Garamond"/>
              <a:ea typeface="Garamond"/>
              <a:cs typeface="Garamond"/>
              <a:sym typeface="Garamond"/>
            </a:endParaRPr>
          </a:p>
        </p:txBody>
      </p:sp>
      <p:pic>
        <p:nvPicPr>
          <p:cNvPr id="185" name="Google Shape;185;g927d4794d5_1_14"/>
          <p:cNvPicPr preferRelativeResize="0"/>
          <p:nvPr/>
        </p:nvPicPr>
        <p:blipFill>
          <a:blip r:embed="rId5">
            <a:alphaModFix/>
          </a:blip>
          <a:stretch>
            <a:fillRect/>
          </a:stretch>
        </p:blipFill>
        <p:spPr>
          <a:xfrm>
            <a:off x="10991152" y="5870300"/>
            <a:ext cx="1141447" cy="912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927d4794d5_0_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b="1">
                <a:latin typeface="Garamond"/>
                <a:ea typeface="Garamond"/>
                <a:cs typeface="Garamond"/>
                <a:sym typeface="Garamond"/>
              </a:rPr>
              <a:t>Q1. Clustering Results</a:t>
            </a:r>
            <a:endParaRPr b="1">
              <a:latin typeface="Garamond"/>
              <a:ea typeface="Garamond"/>
              <a:cs typeface="Garamond"/>
              <a:sym typeface="Garamond"/>
            </a:endParaRPr>
          </a:p>
        </p:txBody>
      </p:sp>
      <p:pic>
        <p:nvPicPr>
          <p:cNvPr id="192" name="Google Shape;192;g927d4794d5_0_0"/>
          <p:cNvPicPr preferRelativeResize="0"/>
          <p:nvPr/>
        </p:nvPicPr>
        <p:blipFill>
          <a:blip r:embed="rId3">
            <a:alphaModFix/>
          </a:blip>
          <a:stretch>
            <a:fillRect/>
          </a:stretch>
        </p:blipFill>
        <p:spPr>
          <a:xfrm>
            <a:off x="391325" y="2039500"/>
            <a:ext cx="5679700" cy="4666100"/>
          </a:xfrm>
          <a:prstGeom prst="rect">
            <a:avLst/>
          </a:prstGeom>
          <a:noFill/>
          <a:ln>
            <a:noFill/>
          </a:ln>
        </p:spPr>
      </p:pic>
      <p:pic>
        <p:nvPicPr>
          <p:cNvPr id="193" name="Google Shape;193;g927d4794d5_0_0"/>
          <p:cNvPicPr preferRelativeResize="0"/>
          <p:nvPr/>
        </p:nvPicPr>
        <p:blipFill>
          <a:blip r:embed="rId4">
            <a:alphaModFix/>
          </a:blip>
          <a:stretch>
            <a:fillRect/>
          </a:stretch>
        </p:blipFill>
        <p:spPr>
          <a:xfrm>
            <a:off x="6313675" y="2083825"/>
            <a:ext cx="5269600" cy="4424500"/>
          </a:xfrm>
          <a:prstGeom prst="rect">
            <a:avLst/>
          </a:prstGeom>
          <a:noFill/>
          <a:ln>
            <a:noFill/>
          </a:ln>
        </p:spPr>
      </p:pic>
      <p:sp>
        <p:nvSpPr>
          <p:cNvPr id="194" name="Google Shape;194;g927d4794d5_0_0"/>
          <p:cNvSpPr txBox="1"/>
          <p:nvPr/>
        </p:nvSpPr>
        <p:spPr>
          <a:xfrm>
            <a:off x="1639650" y="1627575"/>
            <a:ext cx="3036300" cy="31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a:latin typeface="Garamond"/>
                <a:ea typeface="Garamond"/>
                <a:cs typeface="Garamond"/>
                <a:sym typeface="Garamond"/>
              </a:rPr>
              <a:t>K-Means</a:t>
            </a:r>
            <a:r>
              <a:rPr lang="en-US" b="1">
                <a:latin typeface="Garamond"/>
                <a:ea typeface="Garamond"/>
                <a:cs typeface="Garamond"/>
                <a:sym typeface="Garamond"/>
              </a:rPr>
              <a:t> </a:t>
            </a:r>
            <a:endParaRPr b="1">
              <a:latin typeface="Garamond"/>
              <a:ea typeface="Garamond"/>
              <a:cs typeface="Garamond"/>
              <a:sym typeface="Garamond"/>
            </a:endParaRPr>
          </a:p>
        </p:txBody>
      </p:sp>
      <p:sp>
        <p:nvSpPr>
          <p:cNvPr id="195" name="Google Shape;195;g927d4794d5_0_0"/>
          <p:cNvSpPr txBox="1"/>
          <p:nvPr/>
        </p:nvSpPr>
        <p:spPr>
          <a:xfrm>
            <a:off x="7430325" y="1627575"/>
            <a:ext cx="3036300" cy="31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a:latin typeface="Garamond"/>
                <a:ea typeface="Garamond"/>
                <a:cs typeface="Garamond"/>
                <a:sym typeface="Garamond"/>
              </a:rPr>
              <a:t>DBSCAN</a:t>
            </a:r>
            <a:endParaRPr sz="2000" b="1">
              <a:latin typeface="Garamond"/>
              <a:ea typeface="Garamond"/>
              <a:cs typeface="Garamond"/>
              <a:sym typeface="Garamon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g927d4794d5_1_29"/>
          <p:cNvSpPr txBox="1">
            <a:spLocks noGrp="1"/>
          </p:cNvSpPr>
          <p:nvPr>
            <p:ph type="title"/>
          </p:nvPr>
        </p:nvSpPr>
        <p:spPr>
          <a:xfrm>
            <a:off x="838200" y="31577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b="1">
                <a:latin typeface="Garamond"/>
                <a:ea typeface="Garamond"/>
                <a:cs typeface="Garamond"/>
                <a:sym typeface="Garamond"/>
              </a:rPr>
              <a:t>Q1. Clustering Results</a:t>
            </a:r>
            <a:endParaRPr/>
          </a:p>
        </p:txBody>
      </p:sp>
      <p:pic>
        <p:nvPicPr>
          <p:cNvPr id="202" name="Google Shape;202;g927d4794d5_1_29"/>
          <p:cNvPicPr preferRelativeResize="0"/>
          <p:nvPr/>
        </p:nvPicPr>
        <p:blipFill>
          <a:blip r:embed="rId3">
            <a:alphaModFix/>
          </a:blip>
          <a:stretch>
            <a:fillRect/>
          </a:stretch>
        </p:blipFill>
        <p:spPr>
          <a:xfrm>
            <a:off x="6293700" y="1879275"/>
            <a:ext cx="5060099" cy="4862374"/>
          </a:xfrm>
          <a:prstGeom prst="rect">
            <a:avLst/>
          </a:prstGeom>
          <a:noFill/>
          <a:ln>
            <a:noFill/>
          </a:ln>
        </p:spPr>
      </p:pic>
      <p:sp>
        <p:nvSpPr>
          <p:cNvPr id="203" name="Google Shape;203;g927d4794d5_1_29"/>
          <p:cNvSpPr txBox="1"/>
          <p:nvPr/>
        </p:nvSpPr>
        <p:spPr>
          <a:xfrm>
            <a:off x="498700" y="1412550"/>
            <a:ext cx="10219500" cy="38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a:latin typeface="Garamond"/>
                <a:ea typeface="Garamond"/>
                <a:cs typeface="Garamond"/>
                <a:sym typeface="Garamond"/>
              </a:rPr>
              <a:t>Hierarchical Agglomerative Clustering</a:t>
            </a:r>
            <a:endParaRPr sz="2000" b="1">
              <a:latin typeface="Garamond"/>
              <a:ea typeface="Garamond"/>
              <a:cs typeface="Garamond"/>
              <a:sym typeface="Garamond"/>
            </a:endParaRPr>
          </a:p>
        </p:txBody>
      </p:sp>
      <p:pic>
        <p:nvPicPr>
          <p:cNvPr id="204" name="Google Shape;204;g927d4794d5_1_29"/>
          <p:cNvPicPr preferRelativeResize="0"/>
          <p:nvPr/>
        </p:nvPicPr>
        <p:blipFill>
          <a:blip r:embed="rId4">
            <a:alphaModFix/>
          </a:blip>
          <a:stretch>
            <a:fillRect/>
          </a:stretch>
        </p:blipFill>
        <p:spPr>
          <a:xfrm>
            <a:off x="10991152" y="5870300"/>
            <a:ext cx="1141447" cy="912175"/>
          </a:xfrm>
          <a:prstGeom prst="rect">
            <a:avLst/>
          </a:prstGeom>
          <a:noFill/>
          <a:ln>
            <a:noFill/>
          </a:ln>
        </p:spPr>
      </p:pic>
      <p:pic>
        <p:nvPicPr>
          <p:cNvPr id="205" name="Google Shape;205;g927d4794d5_1_29"/>
          <p:cNvPicPr preferRelativeResize="0"/>
          <p:nvPr/>
        </p:nvPicPr>
        <p:blipFill>
          <a:blip r:embed="rId5">
            <a:alphaModFix/>
          </a:blip>
          <a:stretch>
            <a:fillRect/>
          </a:stretch>
        </p:blipFill>
        <p:spPr>
          <a:xfrm>
            <a:off x="246100" y="2097200"/>
            <a:ext cx="5392700" cy="44265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g92eb10d28c_1_0"/>
          <p:cNvSpPr txBox="1">
            <a:spLocks noGrp="1"/>
          </p:cNvSpPr>
          <p:nvPr>
            <p:ph type="title"/>
          </p:nvPr>
        </p:nvSpPr>
        <p:spPr>
          <a:xfrm>
            <a:off x="838200" y="31577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b="1">
                <a:latin typeface="Garamond"/>
                <a:ea typeface="Garamond"/>
                <a:cs typeface="Garamond"/>
                <a:sym typeface="Garamond"/>
              </a:rPr>
              <a:t>Q1. Clustering Results - t-SNE</a:t>
            </a:r>
            <a:endParaRPr/>
          </a:p>
        </p:txBody>
      </p:sp>
      <p:pic>
        <p:nvPicPr>
          <p:cNvPr id="212" name="Google Shape;212;g92eb10d28c_1_0"/>
          <p:cNvPicPr preferRelativeResize="0"/>
          <p:nvPr/>
        </p:nvPicPr>
        <p:blipFill>
          <a:blip r:embed="rId3">
            <a:alphaModFix/>
          </a:blip>
          <a:stretch>
            <a:fillRect/>
          </a:stretch>
        </p:blipFill>
        <p:spPr>
          <a:xfrm>
            <a:off x="944850" y="2117550"/>
            <a:ext cx="3535051" cy="2349675"/>
          </a:xfrm>
          <a:prstGeom prst="rect">
            <a:avLst/>
          </a:prstGeom>
          <a:noFill/>
          <a:ln>
            <a:noFill/>
          </a:ln>
        </p:spPr>
      </p:pic>
      <p:pic>
        <p:nvPicPr>
          <p:cNvPr id="213" name="Google Shape;213;g92eb10d28c_1_0"/>
          <p:cNvPicPr preferRelativeResize="0"/>
          <p:nvPr/>
        </p:nvPicPr>
        <p:blipFill>
          <a:blip r:embed="rId4">
            <a:alphaModFix/>
          </a:blip>
          <a:stretch>
            <a:fillRect/>
          </a:stretch>
        </p:blipFill>
        <p:spPr>
          <a:xfrm>
            <a:off x="7105125" y="2203352"/>
            <a:ext cx="3477625" cy="2349662"/>
          </a:xfrm>
          <a:prstGeom prst="rect">
            <a:avLst/>
          </a:prstGeom>
          <a:noFill/>
          <a:ln>
            <a:noFill/>
          </a:ln>
        </p:spPr>
      </p:pic>
      <p:pic>
        <p:nvPicPr>
          <p:cNvPr id="214" name="Google Shape;214;g92eb10d28c_1_0"/>
          <p:cNvPicPr preferRelativeResize="0"/>
          <p:nvPr/>
        </p:nvPicPr>
        <p:blipFill>
          <a:blip r:embed="rId5">
            <a:alphaModFix/>
          </a:blip>
          <a:stretch>
            <a:fillRect/>
          </a:stretch>
        </p:blipFill>
        <p:spPr>
          <a:xfrm>
            <a:off x="3956925" y="4151662"/>
            <a:ext cx="3477625" cy="2461975"/>
          </a:xfrm>
          <a:prstGeom prst="rect">
            <a:avLst/>
          </a:prstGeom>
          <a:noFill/>
          <a:ln>
            <a:noFill/>
          </a:ln>
        </p:spPr>
      </p:pic>
      <p:sp>
        <p:nvSpPr>
          <p:cNvPr id="215" name="Google Shape;215;g92eb10d28c_1_0"/>
          <p:cNvSpPr txBox="1"/>
          <p:nvPr/>
        </p:nvSpPr>
        <p:spPr>
          <a:xfrm>
            <a:off x="1211998" y="1525325"/>
            <a:ext cx="4850400" cy="53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latin typeface="Garamond"/>
                <a:ea typeface="Garamond"/>
                <a:cs typeface="Garamond"/>
                <a:sym typeface="Garamond"/>
              </a:rPr>
              <a:t>t-SNE (K-Means)</a:t>
            </a:r>
            <a:endParaRPr sz="2000" b="1">
              <a:latin typeface="Garamond"/>
              <a:ea typeface="Garamond"/>
              <a:cs typeface="Garamond"/>
              <a:sym typeface="Garamond"/>
            </a:endParaRPr>
          </a:p>
        </p:txBody>
      </p:sp>
      <p:sp>
        <p:nvSpPr>
          <p:cNvPr id="216" name="Google Shape;216;g92eb10d28c_1_0"/>
          <p:cNvSpPr txBox="1"/>
          <p:nvPr/>
        </p:nvSpPr>
        <p:spPr>
          <a:xfrm>
            <a:off x="7434545" y="1558025"/>
            <a:ext cx="4230000" cy="47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latin typeface="Garamond"/>
                <a:ea typeface="Garamond"/>
                <a:cs typeface="Garamond"/>
                <a:sym typeface="Garamond"/>
              </a:rPr>
              <a:t>t-SNE (DBSCAN)</a:t>
            </a:r>
            <a:endParaRPr sz="2000" b="1">
              <a:latin typeface="Garamond"/>
              <a:ea typeface="Garamond"/>
              <a:cs typeface="Garamond"/>
              <a:sym typeface="Garamond"/>
            </a:endParaRPr>
          </a:p>
        </p:txBody>
      </p:sp>
      <p:sp>
        <p:nvSpPr>
          <p:cNvPr id="217" name="Google Shape;217;g92eb10d28c_1_0"/>
          <p:cNvSpPr txBox="1"/>
          <p:nvPr/>
        </p:nvSpPr>
        <p:spPr>
          <a:xfrm>
            <a:off x="7434548" y="5114900"/>
            <a:ext cx="4094700" cy="53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latin typeface="Garamond"/>
                <a:ea typeface="Garamond"/>
                <a:cs typeface="Garamond"/>
                <a:sym typeface="Garamond"/>
              </a:rPr>
              <a:t>t-SNE (Agglomerative)</a:t>
            </a:r>
            <a:endParaRPr sz="2000" b="1">
              <a:latin typeface="Garamond"/>
              <a:ea typeface="Garamond"/>
              <a:cs typeface="Garamond"/>
              <a:sym typeface="Garamon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927d4794d5_1_4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b="1">
                <a:latin typeface="Garamond"/>
                <a:ea typeface="Garamond"/>
                <a:cs typeface="Garamond"/>
                <a:sym typeface="Garamond"/>
              </a:rPr>
              <a:t>Q1. Clustering Analysis</a:t>
            </a:r>
            <a:r>
              <a:rPr lang="en-US" b="1">
                <a:solidFill>
                  <a:srgbClr val="000000"/>
                </a:solidFill>
                <a:latin typeface="Garamond"/>
                <a:ea typeface="Garamond"/>
                <a:cs typeface="Garamond"/>
                <a:sym typeface="Garamond"/>
              </a:rPr>
              <a:t> - K-Means</a:t>
            </a:r>
            <a:endParaRPr>
              <a:solidFill>
                <a:srgbClr val="000000"/>
              </a:solidFill>
            </a:endParaRPr>
          </a:p>
        </p:txBody>
      </p:sp>
      <p:sp>
        <p:nvSpPr>
          <p:cNvPr id="217" name="Google Shape;217;g927d4794d5_1_43"/>
          <p:cNvSpPr txBox="1">
            <a:spLocks noGrp="1"/>
          </p:cNvSpPr>
          <p:nvPr>
            <p:ph type="body" idx="1"/>
          </p:nvPr>
        </p:nvSpPr>
        <p:spPr>
          <a:xfrm>
            <a:off x="5619550" y="2204850"/>
            <a:ext cx="5472600" cy="4351200"/>
          </a:xfrm>
          <a:prstGeom prst="rect">
            <a:avLst/>
          </a:prstGeom>
        </p:spPr>
        <p:txBody>
          <a:bodyPr spcFirstLastPara="1" wrap="square" lIns="91425" tIns="45700" rIns="91425" bIns="45700" anchor="t" anchorCtr="0">
            <a:noAutofit/>
          </a:bodyPr>
          <a:lstStyle/>
          <a:p>
            <a:pPr marL="457200" lvl="0" indent="-355600" algn="l" rtl="0">
              <a:lnSpc>
                <a:spcPct val="60000"/>
              </a:lnSpc>
              <a:spcBef>
                <a:spcPts val="1000"/>
              </a:spcBef>
              <a:spcAft>
                <a:spcPts val="0"/>
              </a:spcAft>
              <a:buSzPts val="2000"/>
              <a:buFont typeface="Garamond"/>
              <a:buChar char="•"/>
            </a:pPr>
            <a:r>
              <a:rPr lang="en-US" sz="2000" b="1">
                <a:latin typeface="Garamond"/>
                <a:ea typeface="Garamond"/>
                <a:cs typeface="Garamond"/>
                <a:sym typeface="Garamond"/>
              </a:rPr>
              <a:t>Cluster 4: </a:t>
            </a:r>
            <a:r>
              <a:rPr lang="en-US" sz="2000">
                <a:latin typeface="Garamond"/>
                <a:ea typeface="Garamond"/>
                <a:cs typeface="Garamond"/>
                <a:sym typeface="Garamond"/>
              </a:rPr>
              <a:t>High Volume Purchases (Avg transaction of $580)</a:t>
            </a:r>
            <a:endParaRPr sz="2000">
              <a:latin typeface="Garamond"/>
              <a:ea typeface="Garamond"/>
              <a:cs typeface="Garamond"/>
              <a:sym typeface="Garamond"/>
            </a:endParaRPr>
          </a:p>
          <a:p>
            <a:pPr marL="914400" lvl="0" indent="0" algn="l" rtl="0">
              <a:lnSpc>
                <a:spcPct val="60000"/>
              </a:lnSpc>
              <a:spcBef>
                <a:spcPts val="1000"/>
              </a:spcBef>
              <a:spcAft>
                <a:spcPts val="0"/>
              </a:spcAft>
              <a:buNone/>
            </a:pPr>
            <a:endParaRPr sz="2000" b="1">
              <a:latin typeface="Garamond"/>
              <a:ea typeface="Garamond"/>
              <a:cs typeface="Garamond"/>
              <a:sym typeface="Garamond"/>
            </a:endParaRPr>
          </a:p>
          <a:p>
            <a:pPr marL="457200" lvl="0" indent="-355600" algn="l" rtl="0">
              <a:lnSpc>
                <a:spcPct val="60000"/>
              </a:lnSpc>
              <a:spcBef>
                <a:spcPts val="1000"/>
              </a:spcBef>
              <a:spcAft>
                <a:spcPts val="0"/>
              </a:spcAft>
              <a:buSzPts val="2000"/>
              <a:buFont typeface="Garamond"/>
              <a:buChar char="•"/>
            </a:pPr>
            <a:r>
              <a:rPr lang="en-US" sz="2000" b="1">
                <a:latin typeface="Garamond"/>
                <a:ea typeface="Garamond"/>
                <a:cs typeface="Garamond"/>
                <a:sym typeface="Garamond"/>
              </a:rPr>
              <a:t>Cluster 1 &amp; 2: </a:t>
            </a:r>
            <a:r>
              <a:rPr lang="en-US" sz="2000">
                <a:latin typeface="Garamond"/>
                <a:ea typeface="Garamond"/>
                <a:cs typeface="Garamond"/>
                <a:sym typeface="Garamond"/>
              </a:rPr>
              <a:t>Non-Responsive Customers</a:t>
            </a:r>
            <a:endParaRPr sz="2000">
              <a:latin typeface="Garamond"/>
              <a:ea typeface="Garamond"/>
              <a:cs typeface="Garamond"/>
              <a:sym typeface="Garamond"/>
            </a:endParaRPr>
          </a:p>
          <a:p>
            <a:pPr marL="914400" lvl="0" indent="0" algn="l" rtl="0">
              <a:lnSpc>
                <a:spcPct val="60000"/>
              </a:lnSpc>
              <a:spcBef>
                <a:spcPts val="1000"/>
              </a:spcBef>
              <a:spcAft>
                <a:spcPts val="0"/>
              </a:spcAft>
              <a:buNone/>
            </a:pPr>
            <a:endParaRPr sz="2000" b="1">
              <a:latin typeface="Garamond"/>
              <a:ea typeface="Garamond"/>
              <a:cs typeface="Garamond"/>
              <a:sym typeface="Garamond"/>
            </a:endParaRPr>
          </a:p>
          <a:p>
            <a:pPr marL="457200" lvl="0" indent="-355600" algn="l" rtl="0">
              <a:lnSpc>
                <a:spcPct val="60000"/>
              </a:lnSpc>
              <a:spcBef>
                <a:spcPts val="1000"/>
              </a:spcBef>
              <a:spcAft>
                <a:spcPts val="0"/>
              </a:spcAft>
              <a:buSzPts val="2000"/>
              <a:buFont typeface="Garamond"/>
              <a:buChar char="•"/>
            </a:pPr>
            <a:r>
              <a:rPr lang="en-US" sz="2000" b="1">
                <a:latin typeface="Garamond"/>
                <a:ea typeface="Garamond"/>
                <a:cs typeface="Garamond"/>
                <a:sym typeface="Garamond"/>
              </a:rPr>
              <a:t>Cluster 5: </a:t>
            </a:r>
            <a:r>
              <a:rPr lang="en-US" sz="2000">
                <a:latin typeface="Garamond"/>
                <a:ea typeface="Garamond"/>
                <a:cs typeface="Garamond"/>
                <a:sym typeface="Garamond"/>
              </a:rPr>
              <a:t>Customers responsive to </a:t>
            </a:r>
            <a:r>
              <a:rPr lang="en-US" sz="2000">
                <a:highlight>
                  <a:srgbClr val="FFFFFF"/>
                </a:highlight>
                <a:latin typeface="Garamond"/>
                <a:ea typeface="Garamond"/>
                <a:cs typeface="Garamond"/>
                <a:sym typeface="Garamond"/>
              </a:rPr>
              <a:t> highest offer of difficulty</a:t>
            </a:r>
            <a:r>
              <a:rPr lang="en-US" sz="2000" b="1">
                <a:highlight>
                  <a:srgbClr val="FFFFFF"/>
                </a:highlight>
                <a:latin typeface="Garamond"/>
                <a:ea typeface="Garamond"/>
                <a:cs typeface="Garamond"/>
                <a:sym typeface="Garamond"/>
              </a:rPr>
              <a:t> </a:t>
            </a:r>
            <a:endParaRPr sz="2000" b="1">
              <a:latin typeface="Garamond"/>
              <a:ea typeface="Garamond"/>
              <a:cs typeface="Garamond"/>
              <a:sym typeface="Garamond"/>
            </a:endParaRPr>
          </a:p>
          <a:p>
            <a:pPr marL="914400" lvl="0" indent="0" algn="l" rtl="0">
              <a:lnSpc>
                <a:spcPct val="60000"/>
              </a:lnSpc>
              <a:spcBef>
                <a:spcPts val="1000"/>
              </a:spcBef>
              <a:spcAft>
                <a:spcPts val="0"/>
              </a:spcAft>
              <a:buNone/>
            </a:pPr>
            <a:endParaRPr sz="2000" b="1">
              <a:latin typeface="Garamond"/>
              <a:ea typeface="Garamond"/>
              <a:cs typeface="Garamond"/>
              <a:sym typeface="Garamond"/>
            </a:endParaRPr>
          </a:p>
          <a:p>
            <a:pPr marL="457200" lvl="0" indent="-355600" algn="l" rtl="0">
              <a:lnSpc>
                <a:spcPct val="60000"/>
              </a:lnSpc>
              <a:spcBef>
                <a:spcPts val="1000"/>
              </a:spcBef>
              <a:spcAft>
                <a:spcPts val="0"/>
              </a:spcAft>
              <a:buSzPts val="2000"/>
              <a:buFont typeface="Garamond"/>
              <a:buChar char="•"/>
            </a:pPr>
            <a:r>
              <a:rPr lang="en-US" sz="2000" b="1">
                <a:latin typeface="Garamond"/>
                <a:ea typeface="Garamond"/>
                <a:cs typeface="Garamond"/>
                <a:sym typeface="Garamond"/>
              </a:rPr>
              <a:t>Cluster 0: </a:t>
            </a:r>
            <a:r>
              <a:rPr lang="en-US" sz="2000">
                <a:latin typeface="Garamond"/>
                <a:ea typeface="Garamond"/>
                <a:cs typeface="Garamond"/>
                <a:sym typeface="Garamond"/>
              </a:rPr>
              <a:t>Customers</a:t>
            </a:r>
            <a:r>
              <a:rPr lang="en-US" sz="2000">
                <a:solidFill>
                  <a:srgbClr val="000000"/>
                </a:solidFill>
                <a:latin typeface="Garamond"/>
                <a:ea typeface="Garamond"/>
                <a:cs typeface="Garamond"/>
                <a:sym typeface="Garamond"/>
              </a:rPr>
              <a:t> </a:t>
            </a:r>
            <a:r>
              <a:rPr lang="en-US" sz="2000">
                <a:solidFill>
                  <a:srgbClr val="000000"/>
                </a:solidFill>
                <a:latin typeface="Garamond"/>
                <a:ea typeface="Garamond"/>
                <a:cs typeface="Garamond"/>
                <a:sym typeface="Garamond"/>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preferring</a:t>
            </a:r>
            <a:r>
              <a:rPr lang="en-US" sz="2000">
                <a:latin typeface="Garamond"/>
                <a:ea typeface="Garamond"/>
                <a:cs typeface="Garamond"/>
                <a:sym typeface="Garamond"/>
              </a:rPr>
              <a:t> both BOGO and Discount offers</a:t>
            </a:r>
            <a:endParaRPr sz="2000">
              <a:latin typeface="Garamond"/>
              <a:ea typeface="Garamond"/>
              <a:cs typeface="Garamond"/>
              <a:sym typeface="Garamond"/>
            </a:endParaRPr>
          </a:p>
          <a:p>
            <a:pPr marL="914400" lvl="0" indent="0" algn="l" rtl="0">
              <a:lnSpc>
                <a:spcPct val="60000"/>
              </a:lnSpc>
              <a:spcBef>
                <a:spcPts val="1000"/>
              </a:spcBef>
              <a:spcAft>
                <a:spcPts val="0"/>
              </a:spcAft>
              <a:buNone/>
            </a:pPr>
            <a:endParaRPr sz="2000" b="1">
              <a:latin typeface="Garamond"/>
              <a:ea typeface="Garamond"/>
              <a:cs typeface="Garamond"/>
              <a:sym typeface="Garamond"/>
            </a:endParaRPr>
          </a:p>
          <a:p>
            <a:pPr marL="457200" lvl="0" indent="-355600" algn="l" rtl="0">
              <a:lnSpc>
                <a:spcPct val="60000"/>
              </a:lnSpc>
              <a:spcBef>
                <a:spcPts val="1000"/>
              </a:spcBef>
              <a:spcAft>
                <a:spcPts val="0"/>
              </a:spcAft>
              <a:buSzPts val="2000"/>
              <a:buFont typeface="Garamond"/>
              <a:buChar char="•"/>
            </a:pPr>
            <a:r>
              <a:rPr lang="en-US" sz="2000" b="1">
                <a:latin typeface="Garamond"/>
                <a:ea typeface="Garamond"/>
                <a:cs typeface="Garamond"/>
                <a:sym typeface="Garamond"/>
              </a:rPr>
              <a:t>Cluster 3: </a:t>
            </a:r>
            <a:r>
              <a:rPr lang="en-US" sz="2000">
                <a:latin typeface="Garamond"/>
                <a:ea typeface="Garamond"/>
                <a:cs typeface="Garamond"/>
                <a:sym typeface="Garamond"/>
              </a:rPr>
              <a:t>Customers </a:t>
            </a:r>
            <a:r>
              <a:rPr lang="en-US" sz="2000">
                <a:solidFill>
                  <a:srgbClr val="000000"/>
                </a:solidFill>
                <a:latin typeface="Garamond"/>
                <a:ea typeface="Garamond"/>
                <a:cs typeface="Garamond"/>
                <a:sym typeface="Garamond"/>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preferring</a:t>
            </a:r>
            <a:r>
              <a:rPr lang="en-US" sz="2000">
                <a:latin typeface="Garamond"/>
                <a:ea typeface="Garamond"/>
                <a:cs typeface="Garamond"/>
                <a:sym typeface="Garamond"/>
              </a:rPr>
              <a:t> BOGO over Discount</a:t>
            </a:r>
            <a:endParaRPr sz="2000">
              <a:latin typeface="Garamond"/>
              <a:ea typeface="Garamond"/>
              <a:cs typeface="Garamond"/>
              <a:sym typeface="Garamond"/>
            </a:endParaRPr>
          </a:p>
          <a:p>
            <a:pPr marL="0" lvl="0" indent="0" algn="l" rtl="0">
              <a:spcBef>
                <a:spcPts val="1000"/>
              </a:spcBef>
              <a:spcAft>
                <a:spcPts val="0"/>
              </a:spcAft>
              <a:buNone/>
            </a:pPr>
            <a:endParaRPr sz="2000">
              <a:latin typeface="Garamond"/>
              <a:ea typeface="Garamond"/>
              <a:cs typeface="Garamond"/>
              <a:sym typeface="Garamond"/>
            </a:endParaRPr>
          </a:p>
        </p:txBody>
      </p:sp>
      <p:sp>
        <p:nvSpPr>
          <p:cNvPr id="218" name="Google Shape;218;g927d4794d5_1_43"/>
          <p:cNvSpPr txBox="1"/>
          <p:nvPr/>
        </p:nvSpPr>
        <p:spPr>
          <a:xfrm>
            <a:off x="-525550" y="1545400"/>
            <a:ext cx="7558800" cy="5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700" b="1">
                <a:latin typeface="Calibri"/>
                <a:ea typeface="Calibri"/>
                <a:cs typeface="Calibri"/>
                <a:sym typeface="Calibri"/>
              </a:rPr>
              <a:t>I</a:t>
            </a:r>
            <a:r>
              <a:rPr lang="en-US" sz="1700" b="1">
                <a:latin typeface="Garamond"/>
                <a:ea typeface="Garamond"/>
                <a:cs typeface="Garamond"/>
                <a:sym typeface="Garamond"/>
              </a:rPr>
              <a:t>deal Customers -  Responsive to Offers</a:t>
            </a:r>
            <a:endParaRPr sz="1700" b="1">
              <a:latin typeface="Garamond"/>
              <a:ea typeface="Garamond"/>
              <a:cs typeface="Garamond"/>
              <a:sym typeface="Garamond"/>
            </a:endParaRPr>
          </a:p>
          <a:p>
            <a:pPr marL="0" lvl="0" indent="0" algn="ctr" rtl="0">
              <a:spcBef>
                <a:spcPts val="0"/>
              </a:spcBef>
              <a:spcAft>
                <a:spcPts val="0"/>
              </a:spcAft>
              <a:buNone/>
            </a:pPr>
            <a:endParaRPr sz="1700" b="1">
              <a:latin typeface="Calibri"/>
              <a:ea typeface="Calibri"/>
              <a:cs typeface="Calibri"/>
              <a:sym typeface="Calibri"/>
            </a:endParaRPr>
          </a:p>
        </p:txBody>
      </p:sp>
      <p:pic>
        <p:nvPicPr>
          <p:cNvPr id="219" name="Google Shape;219;g927d4794d5_1_43"/>
          <p:cNvPicPr preferRelativeResize="0"/>
          <p:nvPr/>
        </p:nvPicPr>
        <p:blipFill>
          <a:blip r:embed="rId3">
            <a:alphaModFix/>
          </a:blip>
          <a:stretch>
            <a:fillRect/>
          </a:stretch>
        </p:blipFill>
        <p:spPr>
          <a:xfrm>
            <a:off x="10991152" y="5870300"/>
            <a:ext cx="1141447" cy="912175"/>
          </a:xfrm>
          <a:prstGeom prst="rect">
            <a:avLst/>
          </a:prstGeom>
          <a:noFill/>
          <a:ln>
            <a:noFill/>
          </a:ln>
        </p:spPr>
      </p:pic>
      <p:pic>
        <p:nvPicPr>
          <p:cNvPr id="220" name="Google Shape;220;g927d4794d5_1_43"/>
          <p:cNvPicPr preferRelativeResize="0"/>
          <p:nvPr/>
        </p:nvPicPr>
        <p:blipFill>
          <a:blip r:embed="rId4">
            <a:alphaModFix/>
          </a:blip>
          <a:stretch>
            <a:fillRect/>
          </a:stretch>
        </p:blipFill>
        <p:spPr>
          <a:xfrm>
            <a:off x="838200" y="1849275"/>
            <a:ext cx="5014844" cy="4651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g927d4794d5_1_5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b="1">
                <a:latin typeface="Garamond"/>
                <a:ea typeface="Garamond"/>
                <a:cs typeface="Garamond"/>
                <a:sym typeface="Garamond"/>
              </a:rPr>
              <a:t>Q1. Clustering Analysis - DBSCAN</a:t>
            </a:r>
            <a:endParaRPr/>
          </a:p>
        </p:txBody>
      </p:sp>
      <p:sp>
        <p:nvSpPr>
          <p:cNvPr id="227" name="Google Shape;227;g927d4794d5_1_55"/>
          <p:cNvSpPr txBox="1">
            <a:spLocks noGrp="1"/>
          </p:cNvSpPr>
          <p:nvPr>
            <p:ph type="body" idx="1"/>
          </p:nvPr>
        </p:nvSpPr>
        <p:spPr>
          <a:xfrm>
            <a:off x="6751850" y="1825625"/>
            <a:ext cx="5393100" cy="4351200"/>
          </a:xfrm>
          <a:prstGeom prst="rect">
            <a:avLst/>
          </a:prstGeom>
        </p:spPr>
        <p:txBody>
          <a:bodyPr spcFirstLastPara="1" wrap="square" lIns="91425" tIns="45700" rIns="91425" bIns="45700" anchor="t" anchorCtr="0">
            <a:noAutofit/>
          </a:bodyPr>
          <a:lstStyle/>
          <a:p>
            <a:pPr marL="457200" lvl="0" indent="-355600" algn="l" rtl="0">
              <a:lnSpc>
                <a:spcPct val="60000"/>
              </a:lnSpc>
              <a:spcBef>
                <a:spcPts val="1000"/>
              </a:spcBef>
              <a:spcAft>
                <a:spcPts val="0"/>
              </a:spcAft>
              <a:buSzPts val="2000"/>
              <a:buFont typeface="Garamond"/>
              <a:buChar char="•"/>
            </a:pPr>
            <a:r>
              <a:rPr lang="en-US" sz="2000" b="1">
                <a:latin typeface="Garamond"/>
                <a:ea typeface="Garamond"/>
                <a:cs typeface="Garamond"/>
                <a:sym typeface="Garamond"/>
              </a:rPr>
              <a:t>Clusters 2, 5, 7, 8: </a:t>
            </a:r>
            <a:r>
              <a:rPr lang="en-US" sz="2000">
                <a:latin typeface="Garamond"/>
                <a:ea typeface="Garamond"/>
                <a:cs typeface="Garamond"/>
                <a:sym typeface="Garamond"/>
              </a:rPr>
              <a:t>Non-responsive Customers</a:t>
            </a:r>
            <a:endParaRPr sz="2000">
              <a:latin typeface="Garamond"/>
              <a:ea typeface="Garamond"/>
              <a:cs typeface="Garamond"/>
              <a:sym typeface="Garamond"/>
            </a:endParaRPr>
          </a:p>
          <a:p>
            <a:pPr marL="457200" lvl="0" indent="0" algn="l" rtl="0">
              <a:lnSpc>
                <a:spcPct val="60000"/>
              </a:lnSpc>
              <a:spcBef>
                <a:spcPts val="1000"/>
              </a:spcBef>
              <a:spcAft>
                <a:spcPts val="0"/>
              </a:spcAft>
              <a:buNone/>
            </a:pPr>
            <a:endParaRPr sz="2000">
              <a:latin typeface="Garamond"/>
              <a:ea typeface="Garamond"/>
              <a:cs typeface="Garamond"/>
              <a:sym typeface="Garamond"/>
            </a:endParaRPr>
          </a:p>
          <a:p>
            <a:pPr marL="457200" lvl="0" indent="-355600" algn="l" rtl="0">
              <a:lnSpc>
                <a:spcPct val="60000"/>
              </a:lnSpc>
              <a:spcBef>
                <a:spcPts val="1000"/>
              </a:spcBef>
              <a:spcAft>
                <a:spcPts val="0"/>
              </a:spcAft>
              <a:buSzPts val="2000"/>
              <a:buFont typeface="Garamond"/>
              <a:buChar char="•"/>
            </a:pPr>
            <a:r>
              <a:rPr lang="en-US" sz="2000" b="1">
                <a:latin typeface="Garamond"/>
                <a:ea typeface="Garamond"/>
                <a:cs typeface="Garamond"/>
                <a:sym typeface="Garamond"/>
              </a:rPr>
              <a:t>Cluster 0: </a:t>
            </a:r>
            <a:r>
              <a:rPr lang="en-US" sz="2000">
                <a:latin typeface="Garamond"/>
                <a:ea typeface="Garamond"/>
                <a:cs typeface="Garamond"/>
                <a:sym typeface="Garamond"/>
              </a:rPr>
              <a:t>Customers responsive to Discount offers (Difficulty 7, 10) and not to BOGO </a:t>
            </a:r>
            <a:endParaRPr sz="2000">
              <a:latin typeface="Garamond"/>
              <a:ea typeface="Garamond"/>
              <a:cs typeface="Garamond"/>
              <a:sym typeface="Garamond"/>
            </a:endParaRPr>
          </a:p>
          <a:p>
            <a:pPr marL="457200" lvl="0" indent="0" algn="l" rtl="0">
              <a:lnSpc>
                <a:spcPct val="60000"/>
              </a:lnSpc>
              <a:spcBef>
                <a:spcPts val="1000"/>
              </a:spcBef>
              <a:spcAft>
                <a:spcPts val="0"/>
              </a:spcAft>
              <a:buNone/>
            </a:pPr>
            <a:endParaRPr sz="2000">
              <a:latin typeface="Garamond"/>
              <a:ea typeface="Garamond"/>
              <a:cs typeface="Garamond"/>
              <a:sym typeface="Garamond"/>
            </a:endParaRPr>
          </a:p>
          <a:p>
            <a:pPr marL="457200" lvl="0" indent="-355600" algn="l" rtl="0">
              <a:lnSpc>
                <a:spcPct val="60000"/>
              </a:lnSpc>
              <a:spcBef>
                <a:spcPts val="1000"/>
              </a:spcBef>
              <a:spcAft>
                <a:spcPts val="0"/>
              </a:spcAft>
              <a:buSzPts val="2000"/>
              <a:buFont typeface="Garamond"/>
              <a:buChar char="•"/>
            </a:pPr>
            <a:r>
              <a:rPr lang="en-US" sz="2000" b="1">
                <a:latin typeface="Garamond"/>
                <a:ea typeface="Garamond"/>
                <a:cs typeface="Garamond"/>
                <a:sym typeface="Garamond"/>
              </a:rPr>
              <a:t>Cluster 1: </a:t>
            </a:r>
            <a:r>
              <a:rPr lang="en-US" sz="2000">
                <a:latin typeface="Garamond"/>
                <a:ea typeface="Garamond"/>
                <a:cs typeface="Garamond"/>
                <a:sym typeface="Garamond"/>
              </a:rPr>
              <a:t>Customers responsive to BOGO(difficulty 5) and not Discount offers</a:t>
            </a:r>
            <a:endParaRPr sz="2000">
              <a:latin typeface="Garamond"/>
              <a:ea typeface="Garamond"/>
              <a:cs typeface="Garamond"/>
              <a:sym typeface="Garamond"/>
            </a:endParaRPr>
          </a:p>
          <a:p>
            <a:pPr marL="457200" lvl="0" indent="0" algn="l" rtl="0">
              <a:lnSpc>
                <a:spcPct val="60000"/>
              </a:lnSpc>
              <a:spcBef>
                <a:spcPts val="1000"/>
              </a:spcBef>
              <a:spcAft>
                <a:spcPts val="0"/>
              </a:spcAft>
              <a:buNone/>
            </a:pPr>
            <a:endParaRPr sz="2000">
              <a:latin typeface="Garamond"/>
              <a:ea typeface="Garamond"/>
              <a:cs typeface="Garamond"/>
              <a:sym typeface="Garamond"/>
            </a:endParaRPr>
          </a:p>
          <a:p>
            <a:pPr marL="457200" lvl="0" indent="-355600" algn="l" rtl="0">
              <a:lnSpc>
                <a:spcPct val="60000"/>
              </a:lnSpc>
              <a:spcBef>
                <a:spcPts val="1000"/>
              </a:spcBef>
              <a:spcAft>
                <a:spcPts val="0"/>
              </a:spcAft>
              <a:buSzPts val="2000"/>
              <a:buFont typeface="Garamond"/>
              <a:buChar char="•"/>
            </a:pPr>
            <a:r>
              <a:rPr lang="en-US" sz="2000" b="1">
                <a:latin typeface="Garamond"/>
                <a:ea typeface="Garamond"/>
                <a:cs typeface="Garamond"/>
                <a:sym typeface="Garamond"/>
              </a:rPr>
              <a:t>Cluster 4: </a:t>
            </a:r>
            <a:r>
              <a:rPr lang="en-US" sz="2000">
                <a:latin typeface="Garamond"/>
                <a:ea typeface="Garamond"/>
                <a:cs typeface="Garamond"/>
                <a:sym typeface="Garamond"/>
              </a:rPr>
              <a:t>Customers responsive to the highest offer difficulty .</a:t>
            </a:r>
            <a:endParaRPr sz="2000">
              <a:latin typeface="Garamond"/>
              <a:ea typeface="Garamond"/>
              <a:cs typeface="Garamond"/>
              <a:sym typeface="Garamond"/>
            </a:endParaRPr>
          </a:p>
          <a:p>
            <a:pPr marL="457200" lvl="0" indent="0" algn="l" rtl="0">
              <a:lnSpc>
                <a:spcPct val="60000"/>
              </a:lnSpc>
              <a:spcBef>
                <a:spcPts val="1000"/>
              </a:spcBef>
              <a:spcAft>
                <a:spcPts val="0"/>
              </a:spcAft>
              <a:buNone/>
            </a:pPr>
            <a:endParaRPr sz="2000">
              <a:latin typeface="Garamond"/>
              <a:ea typeface="Garamond"/>
              <a:cs typeface="Garamond"/>
              <a:sym typeface="Garamond"/>
            </a:endParaRPr>
          </a:p>
          <a:p>
            <a:pPr marL="457200" lvl="0" indent="-355600" algn="l" rtl="0">
              <a:lnSpc>
                <a:spcPct val="60000"/>
              </a:lnSpc>
              <a:spcBef>
                <a:spcPts val="1000"/>
              </a:spcBef>
              <a:spcAft>
                <a:spcPts val="0"/>
              </a:spcAft>
              <a:buSzPts val="2000"/>
              <a:buFont typeface="Garamond"/>
              <a:buChar char="•"/>
            </a:pPr>
            <a:r>
              <a:rPr lang="en-US" sz="2000" b="1">
                <a:latin typeface="Garamond"/>
                <a:ea typeface="Garamond"/>
                <a:cs typeface="Garamond"/>
                <a:sym typeface="Garamond"/>
              </a:rPr>
              <a:t>Cluster 6: </a:t>
            </a:r>
            <a:r>
              <a:rPr lang="en-US" sz="2000">
                <a:latin typeface="Garamond"/>
                <a:ea typeface="Garamond"/>
                <a:cs typeface="Garamond"/>
                <a:sym typeface="Garamond"/>
              </a:rPr>
              <a:t>Customers purchased without viewing the offer</a:t>
            </a:r>
            <a:endParaRPr sz="2000">
              <a:latin typeface="Garamond"/>
              <a:ea typeface="Garamond"/>
              <a:cs typeface="Garamond"/>
              <a:sym typeface="Garamond"/>
            </a:endParaRPr>
          </a:p>
          <a:p>
            <a:pPr marL="457200" lvl="0" indent="0" algn="l" rtl="0">
              <a:lnSpc>
                <a:spcPct val="60000"/>
              </a:lnSpc>
              <a:spcBef>
                <a:spcPts val="1000"/>
              </a:spcBef>
              <a:spcAft>
                <a:spcPts val="0"/>
              </a:spcAft>
              <a:buNone/>
            </a:pPr>
            <a:endParaRPr sz="2000">
              <a:latin typeface="Garamond"/>
              <a:ea typeface="Garamond"/>
              <a:cs typeface="Garamond"/>
              <a:sym typeface="Garamond"/>
            </a:endParaRPr>
          </a:p>
          <a:p>
            <a:pPr marL="457200" lvl="0" indent="-355600" algn="l" rtl="0">
              <a:lnSpc>
                <a:spcPct val="60000"/>
              </a:lnSpc>
              <a:spcBef>
                <a:spcPts val="1000"/>
              </a:spcBef>
              <a:spcAft>
                <a:spcPts val="0"/>
              </a:spcAft>
              <a:buSzPts val="2000"/>
              <a:buFont typeface="Garamond"/>
              <a:buChar char="•"/>
            </a:pPr>
            <a:r>
              <a:rPr lang="en-US" sz="2000" b="1">
                <a:latin typeface="Garamond"/>
                <a:ea typeface="Garamond"/>
                <a:cs typeface="Garamond"/>
                <a:sym typeface="Garamond"/>
              </a:rPr>
              <a:t>Cluster 9: </a:t>
            </a:r>
            <a:r>
              <a:rPr lang="en-US" sz="2000">
                <a:latin typeface="Garamond"/>
                <a:ea typeface="Garamond"/>
                <a:cs typeface="Garamond"/>
                <a:sym typeface="Garamond"/>
              </a:rPr>
              <a:t>Customers Responsive to BOGO (Difficulty 10) and not to Discount offers</a:t>
            </a:r>
            <a:endParaRPr sz="2000">
              <a:latin typeface="Garamond"/>
              <a:ea typeface="Garamond"/>
              <a:cs typeface="Garamond"/>
              <a:sym typeface="Garamond"/>
            </a:endParaRPr>
          </a:p>
          <a:p>
            <a:pPr marL="0" lvl="0" indent="0" algn="l" rtl="0">
              <a:spcBef>
                <a:spcPts val="1000"/>
              </a:spcBef>
              <a:spcAft>
                <a:spcPts val="0"/>
              </a:spcAft>
              <a:buNone/>
            </a:pPr>
            <a:endParaRPr/>
          </a:p>
        </p:txBody>
      </p:sp>
      <p:sp>
        <p:nvSpPr>
          <p:cNvPr id="228" name="Google Shape;228;g927d4794d5_1_55"/>
          <p:cNvSpPr txBox="1"/>
          <p:nvPr/>
        </p:nvSpPr>
        <p:spPr>
          <a:xfrm>
            <a:off x="1110650" y="1380225"/>
            <a:ext cx="5100300" cy="39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700" b="1">
                <a:latin typeface="Garamond"/>
                <a:ea typeface="Garamond"/>
                <a:cs typeface="Garamond"/>
                <a:sym typeface="Garamond"/>
              </a:rPr>
              <a:t>Passive Customers</a:t>
            </a:r>
            <a:endParaRPr>
              <a:latin typeface="Garamond"/>
              <a:ea typeface="Garamond"/>
              <a:cs typeface="Garamond"/>
              <a:sym typeface="Garamond"/>
            </a:endParaRPr>
          </a:p>
        </p:txBody>
      </p:sp>
      <p:pic>
        <p:nvPicPr>
          <p:cNvPr id="229" name="Google Shape;229;g927d4794d5_1_55"/>
          <p:cNvPicPr preferRelativeResize="0"/>
          <p:nvPr/>
        </p:nvPicPr>
        <p:blipFill>
          <a:blip r:embed="rId3">
            <a:alphaModFix/>
          </a:blip>
          <a:stretch>
            <a:fillRect/>
          </a:stretch>
        </p:blipFill>
        <p:spPr>
          <a:xfrm>
            <a:off x="152400" y="1897800"/>
            <a:ext cx="6447050" cy="46933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g927d4794d5_4_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Garamond"/>
              <a:buNone/>
            </a:pPr>
            <a:r>
              <a:rPr lang="en-US" b="1">
                <a:latin typeface="Garamond"/>
                <a:ea typeface="Garamond"/>
                <a:cs typeface="Garamond"/>
                <a:sym typeface="Garamond"/>
              </a:rPr>
              <a:t>Q2. Predicting the completion of offer</a:t>
            </a:r>
            <a:endParaRPr b="1">
              <a:latin typeface="Arial"/>
              <a:ea typeface="Arial"/>
              <a:cs typeface="Arial"/>
              <a:sym typeface="Arial"/>
            </a:endParaRPr>
          </a:p>
        </p:txBody>
      </p:sp>
      <p:sp>
        <p:nvSpPr>
          <p:cNvPr id="236" name="Google Shape;236;g927d4794d5_4_1"/>
          <p:cNvSpPr txBox="1">
            <a:spLocks noGrp="1"/>
          </p:cNvSpPr>
          <p:nvPr>
            <p:ph type="body" idx="1"/>
          </p:nvPr>
        </p:nvSpPr>
        <p:spPr>
          <a:xfrm>
            <a:off x="2649692" y="2329725"/>
            <a:ext cx="9110100" cy="4351200"/>
          </a:xfrm>
          <a:prstGeom prst="rect">
            <a:avLst/>
          </a:prstGeom>
          <a:noFill/>
          <a:ln>
            <a:noFill/>
          </a:ln>
        </p:spPr>
        <p:txBody>
          <a:bodyPr spcFirstLastPara="1" wrap="square" lIns="91425" tIns="45700" rIns="91425" bIns="45700" anchor="t" anchorCtr="0">
            <a:noAutofit/>
          </a:bodyPr>
          <a:lstStyle/>
          <a:p>
            <a:pPr marL="228600" lvl="0" indent="-228600" algn="just" rtl="0">
              <a:spcBef>
                <a:spcPts val="0"/>
              </a:spcBef>
              <a:spcAft>
                <a:spcPts val="0"/>
              </a:spcAft>
              <a:buSzPts val="2800"/>
              <a:buChar char="•"/>
            </a:pPr>
            <a:r>
              <a:rPr lang="en-US">
                <a:latin typeface="Garamond"/>
                <a:ea typeface="Garamond"/>
                <a:cs typeface="Garamond"/>
                <a:sym typeface="Garamond"/>
              </a:rPr>
              <a:t>Predicting offer completion on </a:t>
            </a:r>
            <a:r>
              <a:rPr lang="en-US" b="1">
                <a:latin typeface="Garamond"/>
                <a:ea typeface="Garamond"/>
                <a:cs typeface="Garamond"/>
                <a:sym typeface="Garamond"/>
              </a:rPr>
              <a:t>offer level</a:t>
            </a:r>
            <a:r>
              <a:rPr lang="en-US">
                <a:latin typeface="Garamond"/>
                <a:ea typeface="Garamond"/>
                <a:cs typeface="Garamond"/>
                <a:sym typeface="Garamond"/>
              </a:rPr>
              <a:t> and </a:t>
            </a:r>
            <a:r>
              <a:rPr lang="en-US" b="1">
                <a:latin typeface="Garamond"/>
                <a:ea typeface="Garamond"/>
                <a:cs typeface="Garamond"/>
                <a:sym typeface="Garamond"/>
              </a:rPr>
              <a:t>offer type level</a:t>
            </a:r>
            <a:endParaRPr b="1">
              <a:latin typeface="Garamond"/>
              <a:ea typeface="Garamond"/>
              <a:cs typeface="Garamond"/>
              <a:sym typeface="Garamond"/>
            </a:endParaRPr>
          </a:p>
          <a:p>
            <a:pPr marL="228600" lvl="0" indent="-228600" algn="just" rtl="0">
              <a:spcBef>
                <a:spcPts val="1600"/>
              </a:spcBef>
              <a:spcAft>
                <a:spcPts val="0"/>
              </a:spcAft>
              <a:buSzPts val="2800"/>
              <a:buChar char="•"/>
            </a:pPr>
            <a:r>
              <a:rPr lang="en-US">
                <a:latin typeface="Garamond"/>
                <a:ea typeface="Garamond"/>
                <a:cs typeface="Garamond"/>
                <a:sym typeface="Garamond"/>
              </a:rPr>
              <a:t>Limitation: Separate informational offers</a:t>
            </a:r>
            <a:endParaRPr/>
          </a:p>
          <a:p>
            <a:pPr marL="228600" lvl="0" indent="-292100" algn="just" rtl="0">
              <a:spcBef>
                <a:spcPts val="1600"/>
              </a:spcBef>
              <a:spcAft>
                <a:spcPts val="0"/>
              </a:spcAft>
              <a:buSzPts val="2800"/>
              <a:buChar char="•"/>
            </a:pPr>
            <a:r>
              <a:rPr lang="en-US">
                <a:latin typeface="Garamond"/>
                <a:ea typeface="Garamond"/>
                <a:cs typeface="Garamond"/>
                <a:sym typeface="Garamond"/>
              </a:rPr>
              <a:t>Standardized numeric variables</a:t>
            </a:r>
            <a:endParaRPr>
              <a:latin typeface="Garamond"/>
              <a:ea typeface="Garamond"/>
              <a:cs typeface="Garamond"/>
              <a:sym typeface="Garamond"/>
            </a:endParaRPr>
          </a:p>
          <a:p>
            <a:pPr marL="228600" lvl="0" indent="-228600" algn="just" rtl="0">
              <a:spcBef>
                <a:spcPts val="1600"/>
              </a:spcBef>
              <a:spcAft>
                <a:spcPts val="0"/>
              </a:spcAft>
              <a:buSzPts val="2800"/>
              <a:buChar char="•"/>
            </a:pPr>
            <a:r>
              <a:rPr lang="en-US">
                <a:latin typeface="Garamond"/>
                <a:ea typeface="Garamond"/>
                <a:cs typeface="Garamond"/>
                <a:sym typeface="Garamond"/>
              </a:rPr>
              <a:t>Principal Component Analysis(13 -&gt; 7)</a:t>
            </a:r>
            <a:endParaRPr/>
          </a:p>
          <a:p>
            <a:pPr marL="228600" lvl="0" indent="-228600" algn="just" rtl="0">
              <a:spcBef>
                <a:spcPts val="1600"/>
              </a:spcBef>
              <a:spcAft>
                <a:spcPts val="0"/>
              </a:spcAft>
              <a:buSzPts val="2800"/>
              <a:buChar char="•"/>
            </a:pPr>
            <a:r>
              <a:rPr lang="en-US">
                <a:latin typeface="Garamond"/>
                <a:ea typeface="Garamond"/>
                <a:cs typeface="Garamond"/>
                <a:sym typeface="Garamond"/>
              </a:rPr>
              <a:t>4 models (LR, DT, RF, GB)</a:t>
            </a:r>
            <a:endParaRPr/>
          </a:p>
          <a:p>
            <a:pPr marL="228600" lvl="0" indent="-228600" algn="just" rtl="0">
              <a:spcBef>
                <a:spcPts val="1600"/>
              </a:spcBef>
              <a:spcAft>
                <a:spcPts val="0"/>
              </a:spcAft>
              <a:buSzPts val="2800"/>
              <a:buChar char="•"/>
            </a:pPr>
            <a:r>
              <a:rPr lang="en-US">
                <a:latin typeface="Garamond"/>
                <a:ea typeface="Garamond"/>
                <a:cs typeface="Garamond"/>
                <a:sym typeface="Garamond"/>
              </a:rPr>
              <a:t>Cross-validated and compared with PyCaret results</a:t>
            </a:r>
            <a:endParaRPr>
              <a:latin typeface="Garamond"/>
              <a:ea typeface="Garamond"/>
              <a:cs typeface="Garamond"/>
              <a:sym typeface="Garamond"/>
            </a:endParaRPr>
          </a:p>
        </p:txBody>
      </p:sp>
      <p:sp>
        <p:nvSpPr>
          <p:cNvPr id="237" name="Google Shape;237;g927d4794d5_4_1"/>
          <p:cNvSpPr/>
          <p:nvPr/>
        </p:nvSpPr>
        <p:spPr>
          <a:xfrm>
            <a:off x="749044" y="2126453"/>
            <a:ext cx="1611000" cy="3779400"/>
          </a:xfrm>
          <a:prstGeom prst="rect">
            <a:avLst/>
          </a:prstGeom>
          <a:solidFill>
            <a:srgbClr val="0070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38" name="Google Shape;238;g927d4794d5_4_1"/>
          <p:cNvPicPr preferRelativeResize="0"/>
          <p:nvPr/>
        </p:nvPicPr>
        <p:blipFill>
          <a:blip r:embed="rId3">
            <a:alphaModFix/>
          </a:blip>
          <a:stretch>
            <a:fillRect/>
          </a:stretch>
        </p:blipFill>
        <p:spPr>
          <a:xfrm>
            <a:off x="10991152" y="5870300"/>
            <a:ext cx="1141447" cy="912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g927d4794d5_2_31"/>
          <p:cNvSpPr txBox="1">
            <a:spLocks noGrp="1"/>
          </p:cNvSpPr>
          <p:nvPr>
            <p:ph type="title"/>
          </p:nvPr>
        </p:nvSpPr>
        <p:spPr>
          <a:xfrm>
            <a:off x="838200" y="365125"/>
            <a:ext cx="113538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Garamond"/>
              <a:buNone/>
            </a:pPr>
            <a:r>
              <a:rPr lang="en-US" b="1">
                <a:latin typeface="Garamond"/>
                <a:ea typeface="Garamond"/>
                <a:cs typeface="Garamond"/>
                <a:sym typeface="Garamond"/>
              </a:rPr>
              <a:t>Q2. Probability of viewing informational offer </a:t>
            </a:r>
            <a:endParaRPr b="1">
              <a:latin typeface="Arial"/>
              <a:ea typeface="Arial"/>
              <a:cs typeface="Arial"/>
              <a:sym typeface="Arial"/>
            </a:endParaRPr>
          </a:p>
        </p:txBody>
      </p:sp>
      <p:pic>
        <p:nvPicPr>
          <p:cNvPr id="245" name="Google Shape;245;g927d4794d5_2_31"/>
          <p:cNvPicPr preferRelativeResize="0"/>
          <p:nvPr/>
        </p:nvPicPr>
        <p:blipFill>
          <a:blip r:embed="rId3">
            <a:alphaModFix/>
          </a:blip>
          <a:stretch>
            <a:fillRect/>
          </a:stretch>
        </p:blipFill>
        <p:spPr>
          <a:xfrm>
            <a:off x="3127813" y="1471225"/>
            <a:ext cx="7572386" cy="5025150"/>
          </a:xfrm>
          <a:prstGeom prst="rect">
            <a:avLst/>
          </a:prstGeom>
          <a:noFill/>
          <a:ln>
            <a:noFill/>
          </a:ln>
        </p:spPr>
      </p:pic>
      <p:sp>
        <p:nvSpPr>
          <p:cNvPr id="246" name="Google Shape;246;g927d4794d5_2_31"/>
          <p:cNvSpPr txBox="1">
            <a:spLocks noGrp="1"/>
          </p:cNvSpPr>
          <p:nvPr>
            <p:ph type="body" idx="1"/>
          </p:nvPr>
        </p:nvSpPr>
        <p:spPr>
          <a:xfrm>
            <a:off x="495400" y="3270100"/>
            <a:ext cx="2967300" cy="1427400"/>
          </a:xfrm>
          <a:prstGeom prst="rect">
            <a:avLst/>
          </a:prstGeom>
          <a:noFill/>
          <a:ln>
            <a:noFill/>
          </a:ln>
        </p:spPr>
        <p:txBody>
          <a:bodyPr spcFirstLastPara="1" wrap="square" lIns="91425" tIns="45700" rIns="91425" bIns="45700" anchor="t" anchorCtr="0">
            <a:noAutofit/>
          </a:bodyPr>
          <a:lstStyle/>
          <a:p>
            <a:pPr marL="228600" lvl="0" indent="-228600" algn="just" rtl="0">
              <a:spcBef>
                <a:spcPts val="0"/>
              </a:spcBef>
              <a:spcAft>
                <a:spcPts val="0"/>
              </a:spcAft>
              <a:buSzPts val="2800"/>
              <a:buChar char="•"/>
            </a:pPr>
            <a:r>
              <a:rPr lang="en-US">
                <a:latin typeface="Garamond"/>
                <a:ea typeface="Garamond"/>
                <a:cs typeface="Garamond"/>
                <a:sym typeface="Garamond"/>
              </a:rPr>
              <a:t>p=1 is 68%</a:t>
            </a:r>
            <a:endParaRPr b="1">
              <a:latin typeface="Garamond"/>
              <a:ea typeface="Garamond"/>
              <a:cs typeface="Garamond"/>
              <a:sym typeface="Garamond"/>
            </a:endParaRPr>
          </a:p>
          <a:p>
            <a:pPr marL="228600" lvl="0" indent="-228600" algn="just" rtl="0">
              <a:spcBef>
                <a:spcPts val="1600"/>
              </a:spcBef>
              <a:spcAft>
                <a:spcPts val="0"/>
              </a:spcAft>
              <a:buSzPts val="2800"/>
              <a:buChar char="•"/>
            </a:pPr>
            <a:r>
              <a:rPr lang="en-US">
                <a:latin typeface="Garamond"/>
                <a:ea typeface="Garamond"/>
                <a:cs typeface="Garamond"/>
                <a:sym typeface="Garamond"/>
              </a:rPr>
              <a:t>p=0.5 is 10%</a:t>
            </a:r>
            <a:endParaRPr>
              <a:latin typeface="Garamond"/>
              <a:ea typeface="Garamond"/>
              <a:cs typeface="Garamond"/>
              <a:sym typeface="Garamond"/>
            </a:endParaRPr>
          </a:p>
        </p:txBody>
      </p:sp>
      <p:pic>
        <p:nvPicPr>
          <p:cNvPr id="247" name="Google Shape;247;g927d4794d5_2_31"/>
          <p:cNvPicPr preferRelativeResize="0"/>
          <p:nvPr/>
        </p:nvPicPr>
        <p:blipFill>
          <a:blip r:embed="rId4">
            <a:alphaModFix/>
          </a:blip>
          <a:stretch>
            <a:fillRect/>
          </a:stretch>
        </p:blipFill>
        <p:spPr>
          <a:xfrm>
            <a:off x="10991152" y="5870300"/>
            <a:ext cx="1141447" cy="912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g927d4794d5_2_2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Garamond"/>
              <a:buNone/>
            </a:pPr>
            <a:r>
              <a:rPr lang="en-US" b="1">
                <a:latin typeface="Garamond"/>
                <a:ea typeface="Garamond"/>
                <a:cs typeface="Garamond"/>
                <a:sym typeface="Garamond"/>
              </a:rPr>
              <a:t>Q2. Result on individual offer</a:t>
            </a:r>
            <a:endParaRPr b="1">
              <a:latin typeface="Arial"/>
              <a:ea typeface="Arial"/>
              <a:cs typeface="Arial"/>
              <a:sym typeface="Arial"/>
            </a:endParaRPr>
          </a:p>
        </p:txBody>
      </p:sp>
      <p:grpSp>
        <p:nvGrpSpPr>
          <p:cNvPr id="254" name="Google Shape;254;g927d4794d5_2_23"/>
          <p:cNvGrpSpPr/>
          <p:nvPr/>
        </p:nvGrpSpPr>
        <p:grpSpPr>
          <a:xfrm>
            <a:off x="7074825" y="3118175"/>
            <a:ext cx="5057775" cy="1819275"/>
            <a:chOff x="456450" y="2890975"/>
            <a:chExt cx="5057775" cy="1819275"/>
          </a:xfrm>
        </p:grpSpPr>
        <p:pic>
          <p:nvPicPr>
            <p:cNvPr id="255" name="Google Shape;255;g927d4794d5_2_23"/>
            <p:cNvPicPr preferRelativeResize="0"/>
            <p:nvPr/>
          </p:nvPicPr>
          <p:blipFill>
            <a:blip r:embed="rId3">
              <a:alphaModFix/>
            </a:blip>
            <a:stretch>
              <a:fillRect/>
            </a:stretch>
          </p:blipFill>
          <p:spPr>
            <a:xfrm>
              <a:off x="456450" y="2890975"/>
              <a:ext cx="5057775" cy="1819275"/>
            </a:xfrm>
            <a:prstGeom prst="rect">
              <a:avLst/>
            </a:prstGeom>
            <a:noFill/>
            <a:ln>
              <a:noFill/>
            </a:ln>
          </p:spPr>
        </p:pic>
        <p:sp>
          <p:nvSpPr>
            <p:cNvPr id="256" name="Google Shape;256;g927d4794d5_2_23"/>
            <p:cNvSpPr/>
            <p:nvPr/>
          </p:nvSpPr>
          <p:spPr>
            <a:xfrm>
              <a:off x="641875" y="3665475"/>
              <a:ext cx="4493100" cy="270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 name="Google Shape;257;g927d4794d5_2_23"/>
          <p:cNvGrpSpPr/>
          <p:nvPr/>
        </p:nvGrpSpPr>
        <p:grpSpPr>
          <a:xfrm>
            <a:off x="683792" y="1517750"/>
            <a:ext cx="6147051" cy="5020127"/>
            <a:chOff x="5436275" y="777026"/>
            <a:chExt cx="6387874" cy="5255026"/>
          </a:xfrm>
        </p:grpSpPr>
        <p:pic>
          <p:nvPicPr>
            <p:cNvPr id="258" name="Google Shape;258;g927d4794d5_2_23"/>
            <p:cNvPicPr preferRelativeResize="0"/>
            <p:nvPr/>
          </p:nvPicPr>
          <p:blipFill rotWithShape="1">
            <a:blip r:embed="rId4">
              <a:alphaModFix/>
            </a:blip>
            <a:srcRect l="9006" t="26846" r="43162" b="3203"/>
            <a:stretch/>
          </p:blipFill>
          <p:spPr>
            <a:xfrm>
              <a:off x="5436275" y="777026"/>
              <a:ext cx="6387874" cy="5255026"/>
            </a:xfrm>
            <a:prstGeom prst="rect">
              <a:avLst/>
            </a:prstGeom>
            <a:noFill/>
            <a:ln>
              <a:noFill/>
            </a:ln>
          </p:spPr>
        </p:pic>
        <p:sp>
          <p:nvSpPr>
            <p:cNvPr id="259" name="Google Shape;259;g927d4794d5_2_23"/>
            <p:cNvSpPr/>
            <p:nvPr/>
          </p:nvSpPr>
          <p:spPr>
            <a:xfrm>
              <a:off x="5747275" y="2217675"/>
              <a:ext cx="6076800" cy="1325700"/>
            </a:xfrm>
            <a:prstGeom prst="rect">
              <a:avLst/>
            </a:prstGeom>
            <a:no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g927d4794d5_2_23"/>
            <p:cNvSpPr/>
            <p:nvPr/>
          </p:nvSpPr>
          <p:spPr>
            <a:xfrm>
              <a:off x="5747275" y="4949250"/>
              <a:ext cx="6076800" cy="727800"/>
            </a:xfrm>
            <a:prstGeom prst="rect">
              <a:avLst/>
            </a:prstGeom>
            <a:no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1" name="Google Shape;261;g927d4794d5_2_23"/>
          <p:cNvPicPr preferRelativeResize="0"/>
          <p:nvPr/>
        </p:nvPicPr>
        <p:blipFill>
          <a:blip r:embed="rId5">
            <a:alphaModFix/>
          </a:blip>
          <a:stretch>
            <a:fillRect/>
          </a:stretch>
        </p:blipFill>
        <p:spPr>
          <a:xfrm>
            <a:off x="10991152" y="5870300"/>
            <a:ext cx="1141447" cy="912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g927d4794d5_4_23"/>
          <p:cNvSpPr txBox="1">
            <a:spLocks noGrp="1"/>
          </p:cNvSpPr>
          <p:nvPr>
            <p:ph type="title"/>
          </p:nvPr>
        </p:nvSpPr>
        <p:spPr>
          <a:xfrm>
            <a:off x="838200" y="522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Garamond"/>
              <a:buNone/>
            </a:pPr>
            <a:r>
              <a:rPr lang="en-US" b="1">
                <a:latin typeface="Garamond"/>
                <a:ea typeface="Garamond"/>
                <a:cs typeface="Garamond"/>
                <a:sym typeface="Garamond"/>
              </a:rPr>
              <a:t>Q2. Result on individual offer</a:t>
            </a:r>
            <a:endParaRPr b="1">
              <a:latin typeface="Arial"/>
              <a:ea typeface="Arial"/>
              <a:cs typeface="Arial"/>
              <a:sym typeface="Arial"/>
            </a:endParaRPr>
          </a:p>
        </p:txBody>
      </p:sp>
      <p:pic>
        <p:nvPicPr>
          <p:cNvPr id="268" name="Google Shape;268;g927d4794d5_4_23"/>
          <p:cNvPicPr preferRelativeResize="0"/>
          <p:nvPr/>
        </p:nvPicPr>
        <p:blipFill>
          <a:blip r:embed="rId3">
            <a:alphaModFix/>
          </a:blip>
          <a:stretch>
            <a:fillRect/>
          </a:stretch>
        </p:blipFill>
        <p:spPr>
          <a:xfrm>
            <a:off x="507100" y="1759813"/>
            <a:ext cx="5402450" cy="4879625"/>
          </a:xfrm>
          <a:prstGeom prst="rect">
            <a:avLst/>
          </a:prstGeom>
          <a:noFill/>
          <a:ln>
            <a:noFill/>
          </a:ln>
        </p:spPr>
      </p:pic>
      <p:pic>
        <p:nvPicPr>
          <p:cNvPr id="269" name="Google Shape;269;g927d4794d5_4_23"/>
          <p:cNvPicPr preferRelativeResize="0"/>
          <p:nvPr/>
        </p:nvPicPr>
        <p:blipFill>
          <a:blip r:embed="rId4">
            <a:alphaModFix/>
          </a:blip>
          <a:stretch>
            <a:fillRect/>
          </a:stretch>
        </p:blipFill>
        <p:spPr>
          <a:xfrm>
            <a:off x="6534925" y="1828800"/>
            <a:ext cx="5249684" cy="4741650"/>
          </a:xfrm>
          <a:prstGeom prst="rect">
            <a:avLst/>
          </a:prstGeom>
          <a:noFill/>
          <a:ln>
            <a:noFill/>
          </a:ln>
        </p:spPr>
      </p:pic>
      <p:sp>
        <p:nvSpPr>
          <p:cNvPr id="270" name="Google Shape;270;g927d4794d5_4_23"/>
          <p:cNvSpPr txBox="1"/>
          <p:nvPr/>
        </p:nvSpPr>
        <p:spPr>
          <a:xfrm>
            <a:off x="1863250" y="1225900"/>
            <a:ext cx="2967900" cy="46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latin typeface="Garamond"/>
                <a:ea typeface="Garamond"/>
                <a:cs typeface="Garamond"/>
                <a:sym typeface="Garamond"/>
              </a:rPr>
              <a:t>Recall Driving Result</a:t>
            </a:r>
            <a:endParaRPr sz="2000" b="1">
              <a:latin typeface="Garamond"/>
              <a:ea typeface="Garamond"/>
              <a:cs typeface="Garamond"/>
              <a:sym typeface="Garamond"/>
            </a:endParaRPr>
          </a:p>
        </p:txBody>
      </p:sp>
      <p:sp>
        <p:nvSpPr>
          <p:cNvPr id="271" name="Google Shape;271;g927d4794d5_4_23"/>
          <p:cNvSpPr txBox="1"/>
          <p:nvPr/>
        </p:nvSpPr>
        <p:spPr>
          <a:xfrm>
            <a:off x="7823750" y="1225900"/>
            <a:ext cx="2967900" cy="46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latin typeface="Garamond"/>
                <a:ea typeface="Garamond"/>
                <a:cs typeface="Garamond"/>
                <a:sym typeface="Garamond"/>
              </a:rPr>
              <a:t>Precision Driving Result</a:t>
            </a:r>
            <a:endParaRPr sz="2000" b="1">
              <a:latin typeface="Garamond"/>
              <a:ea typeface="Garamond"/>
              <a:cs typeface="Garamond"/>
              <a:sym typeface="Garamond"/>
            </a:endParaRPr>
          </a:p>
        </p:txBody>
      </p:sp>
      <p:pic>
        <p:nvPicPr>
          <p:cNvPr id="272" name="Google Shape;272;g927d4794d5_4_23"/>
          <p:cNvPicPr preferRelativeResize="0"/>
          <p:nvPr/>
        </p:nvPicPr>
        <p:blipFill>
          <a:blip r:embed="rId5">
            <a:alphaModFix/>
          </a:blip>
          <a:stretch>
            <a:fillRect/>
          </a:stretch>
        </p:blipFill>
        <p:spPr>
          <a:xfrm>
            <a:off x="10991152" y="5870300"/>
            <a:ext cx="1141447" cy="912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3"/>
          <p:cNvSpPr/>
          <p:nvPr/>
        </p:nvSpPr>
        <p:spPr>
          <a:xfrm>
            <a:off x="1345688" y="3628920"/>
            <a:ext cx="9504189" cy="104684"/>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 name="Google Shape;99;p3"/>
          <p:cNvSpPr/>
          <p:nvPr/>
        </p:nvSpPr>
        <p:spPr>
          <a:xfrm>
            <a:off x="1248298" y="3228867"/>
            <a:ext cx="912175" cy="912175"/>
          </a:xfrm>
          <a:prstGeom prst="ellipse">
            <a:avLst/>
          </a:prstGeom>
          <a:solidFill>
            <a:srgbClr val="0070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1">
              <a:solidFill>
                <a:schemeClr val="dk1"/>
              </a:solidFill>
              <a:latin typeface="Avenir"/>
              <a:ea typeface="Avenir"/>
              <a:cs typeface="Avenir"/>
              <a:sym typeface="Avenir"/>
            </a:endParaRPr>
          </a:p>
        </p:txBody>
      </p:sp>
      <p:sp>
        <p:nvSpPr>
          <p:cNvPr id="100" name="Google Shape;100;p3"/>
          <p:cNvSpPr/>
          <p:nvPr/>
        </p:nvSpPr>
        <p:spPr>
          <a:xfrm>
            <a:off x="4221816" y="3221382"/>
            <a:ext cx="912175" cy="912175"/>
          </a:xfrm>
          <a:prstGeom prst="ellipse">
            <a:avLst/>
          </a:prstGeom>
          <a:solidFill>
            <a:srgbClr val="0070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1">
              <a:solidFill>
                <a:srgbClr val="000000"/>
              </a:solidFill>
              <a:latin typeface="Calibri"/>
              <a:ea typeface="Calibri"/>
              <a:cs typeface="Calibri"/>
              <a:sym typeface="Calibri"/>
            </a:endParaRPr>
          </a:p>
        </p:txBody>
      </p:sp>
      <p:sp>
        <p:nvSpPr>
          <p:cNvPr id="101" name="Google Shape;101;p3"/>
          <p:cNvSpPr/>
          <p:nvPr/>
        </p:nvSpPr>
        <p:spPr>
          <a:xfrm>
            <a:off x="7123781" y="3228197"/>
            <a:ext cx="912175" cy="912175"/>
          </a:xfrm>
          <a:prstGeom prst="ellipse">
            <a:avLst/>
          </a:prstGeom>
          <a:solidFill>
            <a:srgbClr val="0070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1">
              <a:solidFill>
                <a:srgbClr val="000000"/>
              </a:solidFill>
              <a:latin typeface="Calibri"/>
              <a:ea typeface="Calibri"/>
              <a:cs typeface="Calibri"/>
              <a:sym typeface="Calibri"/>
            </a:endParaRPr>
          </a:p>
        </p:txBody>
      </p:sp>
      <p:sp>
        <p:nvSpPr>
          <p:cNvPr id="102" name="Google Shape;102;p3"/>
          <p:cNvSpPr/>
          <p:nvPr/>
        </p:nvSpPr>
        <p:spPr>
          <a:xfrm>
            <a:off x="10022819" y="3221046"/>
            <a:ext cx="912175" cy="912175"/>
          </a:xfrm>
          <a:prstGeom prst="ellipse">
            <a:avLst/>
          </a:prstGeom>
          <a:solidFill>
            <a:srgbClr val="0070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1">
              <a:solidFill>
                <a:srgbClr val="000000"/>
              </a:solidFill>
              <a:latin typeface="Calibri"/>
              <a:ea typeface="Calibri"/>
              <a:cs typeface="Calibri"/>
              <a:sym typeface="Calibri"/>
            </a:endParaRPr>
          </a:p>
        </p:txBody>
      </p:sp>
      <p:sp>
        <p:nvSpPr>
          <p:cNvPr id="103" name="Google Shape;103;p3"/>
          <p:cNvSpPr/>
          <p:nvPr/>
        </p:nvSpPr>
        <p:spPr>
          <a:xfrm>
            <a:off x="793724" y="4232071"/>
            <a:ext cx="1908088"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Garamond"/>
                <a:ea typeface="Garamond"/>
                <a:cs typeface="Garamond"/>
                <a:sym typeface="Garamond"/>
              </a:rPr>
              <a:t>Introduction &amp; Business Value</a:t>
            </a:r>
            <a:endParaRPr sz="1200">
              <a:solidFill>
                <a:schemeClr val="dk1"/>
              </a:solidFill>
              <a:latin typeface="Garamond"/>
              <a:ea typeface="Garamond"/>
              <a:cs typeface="Garamond"/>
              <a:sym typeface="Garamond"/>
            </a:endParaRPr>
          </a:p>
        </p:txBody>
      </p:sp>
      <p:sp>
        <p:nvSpPr>
          <p:cNvPr id="104" name="Google Shape;104;p3"/>
          <p:cNvSpPr/>
          <p:nvPr/>
        </p:nvSpPr>
        <p:spPr>
          <a:xfrm>
            <a:off x="3345723" y="2718440"/>
            <a:ext cx="2664359"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Garamond"/>
                <a:ea typeface="Garamond"/>
                <a:cs typeface="Garamond"/>
                <a:sym typeface="Garamond"/>
              </a:rPr>
              <a:t>EDA &amp; Methodology</a:t>
            </a:r>
            <a:endParaRPr sz="1800">
              <a:solidFill>
                <a:schemeClr val="dk1"/>
              </a:solidFill>
              <a:latin typeface="Garamond"/>
              <a:ea typeface="Garamond"/>
              <a:cs typeface="Garamond"/>
              <a:sym typeface="Garamond"/>
            </a:endParaRPr>
          </a:p>
        </p:txBody>
      </p:sp>
      <p:sp>
        <p:nvSpPr>
          <p:cNvPr id="105" name="Google Shape;105;p3"/>
          <p:cNvSpPr/>
          <p:nvPr/>
        </p:nvSpPr>
        <p:spPr>
          <a:xfrm>
            <a:off x="6283842" y="4334555"/>
            <a:ext cx="261560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Garamond"/>
                <a:ea typeface="Garamond"/>
                <a:cs typeface="Garamond"/>
                <a:sym typeface="Garamond"/>
              </a:rPr>
              <a:t>Modeling and Results</a:t>
            </a:r>
            <a:endParaRPr sz="1800">
              <a:solidFill>
                <a:schemeClr val="dk1"/>
              </a:solidFill>
              <a:latin typeface="Garamond"/>
              <a:ea typeface="Garamond"/>
              <a:cs typeface="Garamond"/>
              <a:sym typeface="Garamond"/>
            </a:endParaRPr>
          </a:p>
        </p:txBody>
      </p:sp>
      <p:sp>
        <p:nvSpPr>
          <p:cNvPr id="106" name="Google Shape;106;p3"/>
          <p:cNvSpPr/>
          <p:nvPr/>
        </p:nvSpPr>
        <p:spPr>
          <a:xfrm>
            <a:off x="9189658" y="2520196"/>
            <a:ext cx="2578500" cy="708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Garamond"/>
                <a:ea typeface="Garamond"/>
                <a:cs typeface="Garamond"/>
                <a:sym typeface="Garamond"/>
              </a:rPr>
              <a:t>Conclusions &amp; Recommendations</a:t>
            </a:r>
            <a:endParaRPr sz="1800">
              <a:solidFill>
                <a:schemeClr val="dk1"/>
              </a:solidFill>
              <a:latin typeface="Garamond"/>
              <a:ea typeface="Garamond"/>
              <a:cs typeface="Garamond"/>
              <a:sym typeface="Garamond"/>
            </a:endParaRPr>
          </a:p>
        </p:txBody>
      </p:sp>
      <p:sp>
        <p:nvSpPr>
          <p:cNvPr id="107" name="Google Shape;107;p3"/>
          <p:cNvSpPr txBox="1">
            <a:spLocks noGrp="1"/>
          </p:cNvSpPr>
          <p:nvPr>
            <p:ph type="title"/>
          </p:nvPr>
        </p:nvSpPr>
        <p:spPr>
          <a:xfrm>
            <a:off x="887125"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Garamond"/>
              <a:buNone/>
            </a:pPr>
            <a:r>
              <a:rPr lang="en-US" b="1">
                <a:latin typeface="Garamond"/>
                <a:ea typeface="Garamond"/>
                <a:cs typeface="Garamond"/>
                <a:sym typeface="Garamond"/>
              </a:rPr>
              <a:t>Agenda</a:t>
            </a:r>
            <a:endParaRPr>
              <a:latin typeface="Garamond"/>
              <a:ea typeface="Garamond"/>
              <a:cs typeface="Garamond"/>
              <a:sym typeface="Garamond"/>
            </a:endParaRPr>
          </a:p>
        </p:txBody>
      </p:sp>
      <p:pic>
        <p:nvPicPr>
          <p:cNvPr id="108" name="Google Shape;108;p3"/>
          <p:cNvPicPr preferRelativeResize="0"/>
          <p:nvPr/>
        </p:nvPicPr>
        <p:blipFill>
          <a:blip r:embed="rId3">
            <a:alphaModFix/>
          </a:blip>
          <a:stretch>
            <a:fillRect/>
          </a:stretch>
        </p:blipFill>
        <p:spPr>
          <a:xfrm>
            <a:off x="1258400" y="3186963"/>
            <a:ext cx="973648" cy="980349"/>
          </a:xfrm>
          <a:prstGeom prst="rect">
            <a:avLst/>
          </a:prstGeom>
          <a:noFill/>
          <a:ln>
            <a:noFill/>
          </a:ln>
        </p:spPr>
      </p:pic>
      <p:pic>
        <p:nvPicPr>
          <p:cNvPr id="109" name="Google Shape;109;p3"/>
          <p:cNvPicPr preferRelativeResize="0"/>
          <p:nvPr/>
        </p:nvPicPr>
        <p:blipFill>
          <a:blip r:embed="rId3">
            <a:alphaModFix/>
          </a:blip>
          <a:stretch>
            <a:fillRect/>
          </a:stretch>
        </p:blipFill>
        <p:spPr>
          <a:xfrm>
            <a:off x="4191088" y="3194788"/>
            <a:ext cx="973648" cy="980349"/>
          </a:xfrm>
          <a:prstGeom prst="rect">
            <a:avLst/>
          </a:prstGeom>
          <a:noFill/>
          <a:ln>
            <a:noFill/>
          </a:ln>
        </p:spPr>
      </p:pic>
      <p:pic>
        <p:nvPicPr>
          <p:cNvPr id="110" name="Google Shape;110;p3"/>
          <p:cNvPicPr preferRelativeResize="0"/>
          <p:nvPr/>
        </p:nvPicPr>
        <p:blipFill>
          <a:blip r:embed="rId3">
            <a:alphaModFix/>
          </a:blip>
          <a:stretch>
            <a:fillRect/>
          </a:stretch>
        </p:blipFill>
        <p:spPr>
          <a:xfrm>
            <a:off x="7113046" y="3185231"/>
            <a:ext cx="973648" cy="980349"/>
          </a:xfrm>
          <a:prstGeom prst="rect">
            <a:avLst/>
          </a:prstGeom>
          <a:noFill/>
          <a:ln>
            <a:noFill/>
          </a:ln>
        </p:spPr>
      </p:pic>
      <p:pic>
        <p:nvPicPr>
          <p:cNvPr id="111" name="Google Shape;111;p3"/>
          <p:cNvPicPr preferRelativeResize="0"/>
          <p:nvPr/>
        </p:nvPicPr>
        <p:blipFill>
          <a:blip r:embed="rId3">
            <a:alphaModFix/>
          </a:blip>
          <a:stretch>
            <a:fillRect/>
          </a:stretch>
        </p:blipFill>
        <p:spPr>
          <a:xfrm>
            <a:off x="9961350" y="3194113"/>
            <a:ext cx="973648" cy="980349"/>
          </a:xfrm>
          <a:prstGeom prst="rect">
            <a:avLst/>
          </a:prstGeom>
          <a:noFill/>
          <a:ln>
            <a:noFill/>
          </a:ln>
        </p:spPr>
      </p:pic>
      <p:pic>
        <p:nvPicPr>
          <p:cNvPr id="112" name="Google Shape;112;p3"/>
          <p:cNvPicPr preferRelativeResize="0"/>
          <p:nvPr/>
        </p:nvPicPr>
        <p:blipFill>
          <a:blip r:embed="rId4">
            <a:alphaModFix/>
          </a:blip>
          <a:stretch>
            <a:fillRect/>
          </a:stretch>
        </p:blipFill>
        <p:spPr>
          <a:xfrm>
            <a:off x="10991152" y="5870300"/>
            <a:ext cx="1141447" cy="9121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g927d4794d5_4_42"/>
          <p:cNvSpPr txBox="1">
            <a:spLocks noGrp="1"/>
          </p:cNvSpPr>
          <p:nvPr>
            <p:ph type="title"/>
          </p:nvPr>
        </p:nvSpPr>
        <p:spPr>
          <a:xfrm>
            <a:off x="838200" y="522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Garamond"/>
              <a:buNone/>
            </a:pPr>
            <a:r>
              <a:rPr lang="en-US" b="1">
                <a:latin typeface="Garamond"/>
                <a:ea typeface="Garamond"/>
                <a:cs typeface="Garamond"/>
                <a:sym typeface="Garamond"/>
              </a:rPr>
              <a:t>Q2. Result on offer type</a:t>
            </a:r>
            <a:endParaRPr b="1">
              <a:latin typeface="Arial"/>
              <a:ea typeface="Arial"/>
              <a:cs typeface="Arial"/>
              <a:sym typeface="Arial"/>
            </a:endParaRPr>
          </a:p>
        </p:txBody>
      </p:sp>
      <p:sp>
        <p:nvSpPr>
          <p:cNvPr id="279" name="Google Shape;279;g927d4794d5_4_42"/>
          <p:cNvSpPr txBox="1"/>
          <p:nvPr/>
        </p:nvSpPr>
        <p:spPr>
          <a:xfrm>
            <a:off x="1540950" y="1276575"/>
            <a:ext cx="3829200" cy="46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latin typeface="Garamond"/>
                <a:ea typeface="Garamond"/>
                <a:cs typeface="Garamond"/>
                <a:sym typeface="Garamond"/>
              </a:rPr>
              <a:t>Result of BOGO prediction</a:t>
            </a:r>
            <a:endParaRPr sz="2000" b="1">
              <a:latin typeface="Garamond"/>
              <a:ea typeface="Garamond"/>
              <a:cs typeface="Garamond"/>
              <a:sym typeface="Garamond"/>
            </a:endParaRPr>
          </a:p>
        </p:txBody>
      </p:sp>
      <p:grpSp>
        <p:nvGrpSpPr>
          <p:cNvPr id="280" name="Google Shape;280;g927d4794d5_4_42"/>
          <p:cNvGrpSpPr/>
          <p:nvPr/>
        </p:nvGrpSpPr>
        <p:grpSpPr>
          <a:xfrm>
            <a:off x="490225" y="1817475"/>
            <a:ext cx="5314950" cy="2085975"/>
            <a:chOff x="574700" y="2830975"/>
            <a:chExt cx="5314950" cy="2085975"/>
          </a:xfrm>
        </p:grpSpPr>
        <p:pic>
          <p:nvPicPr>
            <p:cNvPr id="281" name="Google Shape;281;g927d4794d5_4_42"/>
            <p:cNvPicPr preferRelativeResize="0"/>
            <p:nvPr/>
          </p:nvPicPr>
          <p:blipFill>
            <a:blip r:embed="rId3">
              <a:alphaModFix/>
            </a:blip>
            <a:stretch>
              <a:fillRect/>
            </a:stretch>
          </p:blipFill>
          <p:spPr>
            <a:xfrm>
              <a:off x="574700" y="2830975"/>
              <a:ext cx="5314950" cy="2085975"/>
            </a:xfrm>
            <a:prstGeom prst="rect">
              <a:avLst/>
            </a:prstGeom>
            <a:noFill/>
            <a:ln>
              <a:noFill/>
            </a:ln>
          </p:spPr>
        </p:pic>
        <p:sp>
          <p:nvSpPr>
            <p:cNvPr id="282" name="Google Shape;282;g927d4794d5_4_42"/>
            <p:cNvSpPr/>
            <p:nvPr/>
          </p:nvSpPr>
          <p:spPr>
            <a:xfrm>
              <a:off x="887225" y="3429000"/>
              <a:ext cx="4689900" cy="270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g927d4794d5_4_42"/>
          <p:cNvSpPr txBox="1"/>
          <p:nvPr/>
        </p:nvSpPr>
        <p:spPr>
          <a:xfrm>
            <a:off x="7469638" y="1276575"/>
            <a:ext cx="3829200" cy="46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latin typeface="Garamond"/>
                <a:ea typeface="Garamond"/>
                <a:cs typeface="Garamond"/>
                <a:sym typeface="Garamond"/>
              </a:rPr>
              <a:t>Result of Discount prediction</a:t>
            </a:r>
            <a:endParaRPr sz="2000" b="1">
              <a:latin typeface="Garamond"/>
              <a:ea typeface="Garamond"/>
              <a:cs typeface="Garamond"/>
              <a:sym typeface="Garamond"/>
            </a:endParaRPr>
          </a:p>
        </p:txBody>
      </p:sp>
      <p:grpSp>
        <p:nvGrpSpPr>
          <p:cNvPr id="284" name="Google Shape;284;g927d4794d5_4_42"/>
          <p:cNvGrpSpPr/>
          <p:nvPr/>
        </p:nvGrpSpPr>
        <p:grpSpPr>
          <a:xfrm>
            <a:off x="6586838" y="1741575"/>
            <a:ext cx="5457825" cy="2038350"/>
            <a:chOff x="6586825" y="2830975"/>
            <a:chExt cx="5457825" cy="2038350"/>
          </a:xfrm>
        </p:grpSpPr>
        <p:pic>
          <p:nvPicPr>
            <p:cNvPr id="285" name="Google Shape;285;g927d4794d5_4_42"/>
            <p:cNvPicPr preferRelativeResize="0"/>
            <p:nvPr/>
          </p:nvPicPr>
          <p:blipFill>
            <a:blip r:embed="rId4">
              <a:alphaModFix/>
            </a:blip>
            <a:stretch>
              <a:fillRect/>
            </a:stretch>
          </p:blipFill>
          <p:spPr>
            <a:xfrm>
              <a:off x="6586825" y="2830975"/>
              <a:ext cx="5457825" cy="2038350"/>
            </a:xfrm>
            <a:prstGeom prst="rect">
              <a:avLst/>
            </a:prstGeom>
            <a:noFill/>
            <a:ln>
              <a:noFill/>
            </a:ln>
          </p:spPr>
        </p:pic>
        <p:sp>
          <p:nvSpPr>
            <p:cNvPr id="286" name="Google Shape;286;g927d4794d5_4_42"/>
            <p:cNvSpPr/>
            <p:nvPr/>
          </p:nvSpPr>
          <p:spPr>
            <a:xfrm>
              <a:off x="6970788" y="3421625"/>
              <a:ext cx="4689900" cy="270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8" name="Google Shape;288;g927d4794d5_4_42"/>
          <p:cNvPicPr preferRelativeResize="0"/>
          <p:nvPr/>
        </p:nvPicPr>
        <p:blipFill>
          <a:blip r:embed="rId5">
            <a:alphaModFix/>
          </a:blip>
          <a:stretch>
            <a:fillRect/>
          </a:stretch>
        </p:blipFill>
        <p:spPr>
          <a:xfrm>
            <a:off x="10991152" y="5870300"/>
            <a:ext cx="1141447" cy="912175"/>
          </a:xfrm>
          <a:prstGeom prst="rect">
            <a:avLst/>
          </a:prstGeom>
          <a:noFill/>
          <a:ln>
            <a:noFill/>
          </a:ln>
        </p:spPr>
      </p:pic>
      <p:sp>
        <p:nvSpPr>
          <p:cNvPr id="3" name="Rectangle 2">
            <a:extLst>
              <a:ext uri="{FF2B5EF4-FFF2-40B4-BE49-F238E27FC236}">
                <a16:creationId xmlns:a16="http://schemas.microsoft.com/office/drawing/2014/main" id="{41DC4446-9F54-41C1-B299-237A09357810}"/>
              </a:ext>
            </a:extLst>
          </p:cNvPr>
          <p:cNvSpPr/>
          <p:nvPr/>
        </p:nvSpPr>
        <p:spPr>
          <a:xfrm>
            <a:off x="1521944" y="4140452"/>
            <a:ext cx="9148112" cy="2637517"/>
          </a:xfrm>
          <a:prstGeom prst="rect">
            <a:avLst/>
          </a:prstGeom>
        </p:spPr>
        <p:txBody>
          <a:bodyPr wrap="square">
            <a:spAutoFit/>
          </a:bodyPr>
          <a:lstStyle/>
          <a:p>
            <a:pPr lvl="0" algn="just">
              <a:lnSpc>
                <a:spcPct val="90000"/>
              </a:lnSpc>
              <a:buClr>
                <a:schemeClr val="dk1"/>
              </a:buClr>
              <a:buSzPts val="2800"/>
            </a:pPr>
            <a:endParaRPr lang="en-US" dirty="0">
              <a:latin typeface="Garamond"/>
              <a:ea typeface="Garamond"/>
              <a:cs typeface="Garamond"/>
              <a:sym typeface="Garamond"/>
            </a:endParaRPr>
          </a:p>
          <a:p>
            <a:pPr lvl="0" algn="just">
              <a:lnSpc>
                <a:spcPct val="90000"/>
              </a:lnSpc>
              <a:buClr>
                <a:schemeClr val="dk1"/>
              </a:buClr>
              <a:buSzPts val="2800"/>
            </a:pPr>
            <a:endParaRPr lang="en-US" dirty="0">
              <a:latin typeface="Garamond"/>
              <a:ea typeface="Garamond"/>
              <a:cs typeface="Garamond"/>
              <a:sym typeface="Garamond"/>
            </a:endParaRPr>
          </a:p>
          <a:p>
            <a:pPr marL="228600" lvl="0" indent="-228600">
              <a:lnSpc>
                <a:spcPct val="90000"/>
              </a:lnSpc>
              <a:buClr>
                <a:schemeClr val="dk1"/>
              </a:buClr>
              <a:buSzPts val="2800"/>
              <a:buChar char="•"/>
            </a:pPr>
            <a:r>
              <a:rPr lang="en-US" sz="2800" dirty="0">
                <a:latin typeface="Garamond"/>
                <a:ea typeface="Garamond"/>
                <a:cs typeface="Garamond"/>
                <a:sym typeface="Garamond"/>
              </a:rPr>
              <a:t>Tie offer recommendation with completion probability</a:t>
            </a:r>
          </a:p>
          <a:p>
            <a:pPr marL="228600" lvl="0" indent="-228600">
              <a:lnSpc>
                <a:spcPct val="90000"/>
              </a:lnSpc>
              <a:spcBef>
                <a:spcPts val="1600"/>
              </a:spcBef>
              <a:buClr>
                <a:schemeClr val="dk1"/>
              </a:buClr>
              <a:buSzPts val="2800"/>
              <a:buChar char="•"/>
            </a:pPr>
            <a:r>
              <a:rPr lang="en-US" sz="2800" dirty="0" err="1">
                <a:latin typeface="Garamond"/>
                <a:ea typeface="Garamond"/>
                <a:cs typeface="Garamond"/>
                <a:sym typeface="Garamond"/>
              </a:rPr>
              <a:t>P</a:t>
            </a:r>
            <a:r>
              <a:rPr lang="en-US" sz="2800" baseline="-25000" dirty="0" err="1">
                <a:latin typeface="Garamond"/>
                <a:ea typeface="Garamond"/>
                <a:cs typeface="Garamond"/>
                <a:sym typeface="Garamond"/>
              </a:rPr>
              <a:t>bogo</a:t>
            </a:r>
            <a:r>
              <a:rPr lang="en-US" sz="2800" dirty="0">
                <a:latin typeface="Garamond"/>
                <a:ea typeface="Garamond"/>
                <a:cs typeface="Garamond"/>
                <a:sym typeface="Garamond"/>
              </a:rPr>
              <a:t>&gt;0.5, recommend BOGO</a:t>
            </a:r>
            <a:endParaRPr lang="en-US" sz="2800" dirty="0"/>
          </a:p>
          <a:p>
            <a:pPr marL="228600" lvl="0" indent="-228600">
              <a:lnSpc>
                <a:spcPct val="90000"/>
              </a:lnSpc>
              <a:spcBef>
                <a:spcPts val="1600"/>
              </a:spcBef>
              <a:buClr>
                <a:schemeClr val="dk1"/>
              </a:buClr>
              <a:buSzPts val="2800"/>
              <a:buChar char="•"/>
            </a:pPr>
            <a:r>
              <a:rPr lang="en-US" sz="2800" dirty="0">
                <a:latin typeface="Garamond"/>
                <a:ea typeface="Garamond"/>
                <a:cs typeface="Garamond"/>
                <a:sym typeface="Garamond"/>
              </a:rPr>
              <a:t>Both probabilities &gt; 0.5, recommend both types, and recommend an extra one for the type with higher probability</a:t>
            </a:r>
            <a:endParaRPr lang="en-US" sz="2800" dirty="0"/>
          </a:p>
          <a:p>
            <a:pPr lvl="0" algn="just">
              <a:lnSpc>
                <a:spcPct val="90000"/>
              </a:lnSpc>
              <a:buClr>
                <a:schemeClr val="dk1"/>
              </a:buClr>
              <a:buSzPts val="2800"/>
            </a:pPr>
            <a:endParaRPr lang="en-US" dirty="0">
              <a:latin typeface="Garamond"/>
              <a:ea typeface="Garamond"/>
              <a:cs typeface="Garamond"/>
              <a:sym typeface="Garamond"/>
            </a:endParaRPr>
          </a:p>
        </p:txBody>
      </p:sp>
    </p:spTree>
    <p:extLst>
      <p:ext uri="{BB962C8B-B14F-4D97-AF65-F5344CB8AC3E}">
        <p14:creationId xmlns:p14="http://schemas.microsoft.com/office/powerpoint/2010/main" val="1264918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16"/>
          <p:cNvSpPr txBox="1">
            <a:spLocks noGrp="1"/>
          </p:cNvSpPr>
          <p:nvPr>
            <p:ph type="title"/>
          </p:nvPr>
        </p:nvSpPr>
        <p:spPr>
          <a:xfrm>
            <a:off x="838200" y="4413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Garamond"/>
              <a:buNone/>
            </a:pPr>
            <a:r>
              <a:rPr lang="en-US" b="1">
                <a:latin typeface="Garamond"/>
                <a:ea typeface="Garamond"/>
                <a:cs typeface="Garamond"/>
                <a:sym typeface="Garamond"/>
              </a:rPr>
              <a:t>Q3. Predicting the amount spent</a:t>
            </a:r>
            <a:endParaRPr b="1">
              <a:latin typeface="Arial"/>
              <a:ea typeface="Arial"/>
              <a:cs typeface="Arial"/>
              <a:sym typeface="Arial"/>
            </a:endParaRPr>
          </a:p>
        </p:txBody>
      </p:sp>
      <p:sp>
        <p:nvSpPr>
          <p:cNvPr id="295" name="Google Shape;295;p16"/>
          <p:cNvSpPr txBox="1">
            <a:spLocks noGrp="1"/>
          </p:cNvSpPr>
          <p:nvPr>
            <p:ph type="body" idx="1"/>
          </p:nvPr>
        </p:nvSpPr>
        <p:spPr>
          <a:xfrm>
            <a:off x="2469917" y="2264450"/>
            <a:ext cx="9110100" cy="4351200"/>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2800"/>
              <a:buChar char="•"/>
            </a:pPr>
            <a:r>
              <a:rPr lang="en-US">
                <a:latin typeface="Garamond"/>
                <a:ea typeface="Garamond"/>
                <a:cs typeface="Garamond"/>
                <a:sym typeface="Garamond"/>
              </a:rPr>
              <a:t>Highly skewed and correlated data with NaNs</a:t>
            </a:r>
            <a:endParaRPr/>
          </a:p>
          <a:p>
            <a:pPr marL="228600" lvl="0" indent="-228600" algn="just" rtl="0">
              <a:lnSpc>
                <a:spcPct val="90000"/>
              </a:lnSpc>
              <a:spcBef>
                <a:spcPts val="1600"/>
              </a:spcBef>
              <a:spcAft>
                <a:spcPts val="0"/>
              </a:spcAft>
              <a:buClr>
                <a:schemeClr val="dk1"/>
              </a:buClr>
              <a:buSzPts val="2800"/>
              <a:buChar char="•"/>
            </a:pPr>
            <a:r>
              <a:rPr lang="en-US">
                <a:latin typeface="Garamond"/>
                <a:ea typeface="Garamond"/>
                <a:cs typeface="Garamond"/>
                <a:sym typeface="Garamond"/>
              </a:rPr>
              <a:t>12529 rows (grouped non-unique transactions)</a:t>
            </a:r>
            <a:endParaRPr/>
          </a:p>
          <a:p>
            <a:pPr marL="228600" lvl="0" indent="-228600" algn="just" rtl="0">
              <a:lnSpc>
                <a:spcPct val="90000"/>
              </a:lnSpc>
              <a:spcBef>
                <a:spcPts val="1600"/>
              </a:spcBef>
              <a:spcAft>
                <a:spcPts val="0"/>
              </a:spcAft>
              <a:buClr>
                <a:schemeClr val="dk1"/>
              </a:buClr>
              <a:buSzPts val="2800"/>
              <a:buChar char="•"/>
            </a:pPr>
            <a:r>
              <a:rPr lang="en-US">
                <a:latin typeface="Garamond"/>
                <a:ea typeface="Garamond"/>
                <a:cs typeface="Garamond"/>
                <a:sym typeface="Garamond"/>
              </a:rPr>
              <a:t>Predicted variable - `amount` (log transformed/SMOTE)</a:t>
            </a:r>
            <a:endParaRPr/>
          </a:p>
          <a:p>
            <a:pPr marL="228600" lvl="0" indent="-228600" algn="just" rtl="0">
              <a:lnSpc>
                <a:spcPct val="90000"/>
              </a:lnSpc>
              <a:spcBef>
                <a:spcPts val="1600"/>
              </a:spcBef>
              <a:spcAft>
                <a:spcPts val="0"/>
              </a:spcAft>
              <a:buClr>
                <a:schemeClr val="dk1"/>
              </a:buClr>
              <a:buSzPts val="2800"/>
              <a:buChar char="•"/>
            </a:pPr>
            <a:r>
              <a:rPr lang="en-US">
                <a:latin typeface="Garamond"/>
                <a:ea typeface="Garamond"/>
                <a:cs typeface="Garamond"/>
                <a:sym typeface="Garamond"/>
              </a:rPr>
              <a:t>Standardized numeric variables</a:t>
            </a:r>
            <a:endParaRPr/>
          </a:p>
          <a:p>
            <a:pPr marL="228600" lvl="0" indent="-228600" algn="just" rtl="0">
              <a:lnSpc>
                <a:spcPct val="90000"/>
              </a:lnSpc>
              <a:spcBef>
                <a:spcPts val="1600"/>
              </a:spcBef>
              <a:spcAft>
                <a:spcPts val="0"/>
              </a:spcAft>
              <a:buClr>
                <a:schemeClr val="dk1"/>
              </a:buClr>
              <a:buSzPts val="2800"/>
              <a:buChar char="•"/>
            </a:pPr>
            <a:r>
              <a:rPr lang="en-US">
                <a:latin typeface="Garamond"/>
                <a:ea typeface="Garamond"/>
                <a:cs typeface="Garamond"/>
                <a:sym typeface="Garamond"/>
              </a:rPr>
              <a:t>6 models (DT, RF, SVM, KNN, GB, AB)</a:t>
            </a:r>
            <a:endParaRPr/>
          </a:p>
          <a:p>
            <a:pPr marL="228600" lvl="0" indent="-228600" algn="just" rtl="0">
              <a:lnSpc>
                <a:spcPct val="90000"/>
              </a:lnSpc>
              <a:spcBef>
                <a:spcPts val="1600"/>
              </a:spcBef>
              <a:spcAft>
                <a:spcPts val="0"/>
              </a:spcAft>
              <a:buClr>
                <a:srgbClr val="000000"/>
              </a:buClr>
              <a:buSzPts val="2800"/>
              <a:buChar char="•"/>
            </a:pPr>
            <a:r>
              <a:rPr lang="en-US">
                <a:solidFill>
                  <a:srgbClr val="000000"/>
                </a:solidFill>
                <a:latin typeface="Garamond"/>
                <a:ea typeface="Garamond"/>
                <a:cs typeface="Garamond"/>
                <a:sym typeface="Garamond"/>
              </a:rPr>
              <a:t>Cross-validated and compared with PyCaret results</a:t>
            </a:r>
            <a:endParaRPr>
              <a:solidFill>
                <a:srgbClr val="000000"/>
              </a:solidFill>
            </a:endParaRPr>
          </a:p>
        </p:txBody>
      </p:sp>
      <p:sp>
        <p:nvSpPr>
          <p:cNvPr id="296" name="Google Shape;296;p16"/>
          <p:cNvSpPr/>
          <p:nvPr/>
        </p:nvSpPr>
        <p:spPr>
          <a:xfrm>
            <a:off x="749044" y="2126453"/>
            <a:ext cx="1610940" cy="3779312"/>
          </a:xfrm>
          <a:prstGeom prst="rect">
            <a:avLst/>
          </a:prstGeom>
          <a:solidFill>
            <a:srgbClr val="0070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97" name="Google Shape;297;p16"/>
          <p:cNvPicPr preferRelativeResize="0"/>
          <p:nvPr/>
        </p:nvPicPr>
        <p:blipFill>
          <a:blip r:embed="rId3">
            <a:alphaModFix/>
          </a:blip>
          <a:stretch>
            <a:fillRect/>
          </a:stretch>
        </p:blipFill>
        <p:spPr>
          <a:xfrm>
            <a:off x="10991152" y="5870300"/>
            <a:ext cx="1141447" cy="912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g926b535eee_0_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Garamond"/>
              <a:buNone/>
            </a:pPr>
            <a:r>
              <a:rPr lang="en-US" b="1">
                <a:latin typeface="Garamond"/>
                <a:ea typeface="Garamond"/>
                <a:cs typeface="Garamond"/>
                <a:sym typeface="Garamond"/>
              </a:rPr>
              <a:t>Main Challenge: Skewed Distribution</a:t>
            </a:r>
            <a:endParaRPr/>
          </a:p>
        </p:txBody>
      </p:sp>
      <p:sp>
        <p:nvSpPr>
          <p:cNvPr id="304" name="Google Shape;304;g926b535eee_0_0"/>
          <p:cNvSpPr txBox="1">
            <a:spLocks noGrp="1"/>
          </p:cNvSpPr>
          <p:nvPr>
            <p:ph type="body" idx="1"/>
          </p:nvPr>
        </p:nvSpPr>
        <p:spPr>
          <a:xfrm>
            <a:off x="2628132" y="1817024"/>
            <a:ext cx="7958700" cy="4351200"/>
          </a:xfrm>
          <a:prstGeom prst="rect">
            <a:avLst/>
          </a:prstGeom>
          <a:noFill/>
          <a:ln>
            <a:noFill/>
          </a:ln>
        </p:spPr>
        <p:txBody>
          <a:bodyPr spcFirstLastPara="1" wrap="square" lIns="91425" tIns="45700" rIns="91425" bIns="45700" anchor="t" anchorCtr="0">
            <a:noAutofit/>
          </a:bodyPr>
          <a:lstStyle/>
          <a:p>
            <a:pPr marL="228600" lvl="0" indent="-101600" algn="just" rtl="0">
              <a:lnSpc>
                <a:spcPct val="90000"/>
              </a:lnSpc>
              <a:spcBef>
                <a:spcPts val="0"/>
              </a:spcBef>
              <a:spcAft>
                <a:spcPts val="0"/>
              </a:spcAft>
              <a:buClr>
                <a:schemeClr val="dk1"/>
              </a:buClr>
              <a:buSzPts val="2000"/>
              <a:buNone/>
            </a:pPr>
            <a:endParaRPr sz="2000">
              <a:latin typeface="Garamond"/>
              <a:ea typeface="Garamond"/>
              <a:cs typeface="Garamond"/>
              <a:sym typeface="Garamond"/>
            </a:endParaRPr>
          </a:p>
          <a:p>
            <a:pPr marL="228600" lvl="0" indent="-50800" algn="just" rtl="0">
              <a:lnSpc>
                <a:spcPct val="90000"/>
              </a:lnSpc>
              <a:spcBef>
                <a:spcPts val="1600"/>
              </a:spcBef>
              <a:spcAft>
                <a:spcPts val="0"/>
              </a:spcAft>
              <a:buClr>
                <a:schemeClr val="dk1"/>
              </a:buClr>
              <a:buSzPts val="2800"/>
              <a:buNone/>
            </a:pPr>
            <a:endParaRPr>
              <a:solidFill>
                <a:srgbClr val="FF0000"/>
              </a:solidFill>
              <a:latin typeface="Garamond"/>
              <a:ea typeface="Garamond"/>
              <a:cs typeface="Garamond"/>
              <a:sym typeface="Garamond"/>
            </a:endParaRPr>
          </a:p>
          <a:p>
            <a:pPr marL="228600" lvl="0" indent="-50800" algn="just" rtl="0">
              <a:lnSpc>
                <a:spcPct val="90000"/>
              </a:lnSpc>
              <a:spcBef>
                <a:spcPts val="1600"/>
              </a:spcBef>
              <a:spcAft>
                <a:spcPts val="0"/>
              </a:spcAft>
              <a:buClr>
                <a:schemeClr val="dk1"/>
              </a:buClr>
              <a:buSzPts val="2800"/>
              <a:buNone/>
            </a:pPr>
            <a:endParaRPr>
              <a:solidFill>
                <a:srgbClr val="FF0000"/>
              </a:solidFill>
              <a:latin typeface="Garamond"/>
              <a:ea typeface="Garamond"/>
              <a:cs typeface="Garamond"/>
              <a:sym typeface="Garamond"/>
            </a:endParaRPr>
          </a:p>
        </p:txBody>
      </p:sp>
      <p:pic>
        <p:nvPicPr>
          <p:cNvPr id="305" name="Google Shape;305;g926b535eee_0_0"/>
          <p:cNvPicPr preferRelativeResize="0"/>
          <p:nvPr/>
        </p:nvPicPr>
        <p:blipFill>
          <a:blip r:embed="rId3">
            <a:alphaModFix/>
          </a:blip>
          <a:stretch>
            <a:fillRect/>
          </a:stretch>
        </p:blipFill>
        <p:spPr>
          <a:xfrm>
            <a:off x="2401512" y="1690824"/>
            <a:ext cx="7388971" cy="4858625"/>
          </a:xfrm>
          <a:prstGeom prst="rect">
            <a:avLst/>
          </a:prstGeom>
          <a:noFill/>
          <a:ln>
            <a:noFill/>
          </a:ln>
        </p:spPr>
      </p:pic>
      <p:sp>
        <p:nvSpPr>
          <p:cNvPr id="306" name="Google Shape;306;g926b535eee_0_0"/>
          <p:cNvSpPr txBox="1"/>
          <p:nvPr/>
        </p:nvSpPr>
        <p:spPr>
          <a:xfrm>
            <a:off x="456600" y="2169925"/>
            <a:ext cx="5155800" cy="38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2400">
              <a:latin typeface="Garamond"/>
              <a:ea typeface="Garamond"/>
              <a:cs typeface="Garamond"/>
              <a:sym typeface="Garamond"/>
            </a:endParaRPr>
          </a:p>
        </p:txBody>
      </p:sp>
      <p:pic>
        <p:nvPicPr>
          <p:cNvPr id="307" name="Google Shape;307;g926b535eee_0_0"/>
          <p:cNvPicPr preferRelativeResize="0"/>
          <p:nvPr/>
        </p:nvPicPr>
        <p:blipFill>
          <a:blip r:embed="rId4">
            <a:alphaModFix/>
          </a:blip>
          <a:stretch>
            <a:fillRect/>
          </a:stretch>
        </p:blipFill>
        <p:spPr>
          <a:xfrm>
            <a:off x="10991152" y="5870300"/>
            <a:ext cx="1141447" cy="912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Garamond"/>
              <a:buNone/>
            </a:pPr>
            <a:r>
              <a:rPr lang="en-US" b="1">
                <a:latin typeface="Garamond"/>
                <a:ea typeface="Garamond"/>
                <a:cs typeface="Garamond"/>
                <a:sym typeface="Garamond"/>
              </a:rPr>
              <a:t>Q3: Feature Engineering </a:t>
            </a:r>
            <a:endParaRPr>
              <a:solidFill>
                <a:srgbClr val="FF0000"/>
              </a:solidFill>
            </a:endParaRPr>
          </a:p>
        </p:txBody>
      </p:sp>
      <p:sp>
        <p:nvSpPr>
          <p:cNvPr id="314" name="Google Shape;314;p9"/>
          <p:cNvSpPr txBox="1">
            <a:spLocks noGrp="1"/>
          </p:cNvSpPr>
          <p:nvPr>
            <p:ph type="body" idx="1"/>
          </p:nvPr>
        </p:nvSpPr>
        <p:spPr>
          <a:xfrm>
            <a:off x="2628132" y="1817024"/>
            <a:ext cx="7958554" cy="4351338"/>
          </a:xfrm>
          <a:prstGeom prst="rect">
            <a:avLst/>
          </a:prstGeom>
          <a:noFill/>
          <a:ln>
            <a:noFill/>
          </a:ln>
        </p:spPr>
        <p:txBody>
          <a:bodyPr spcFirstLastPara="1" wrap="square" lIns="91425" tIns="45700" rIns="91425" bIns="45700" anchor="t" anchorCtr="0">
            <a:noAutofit/>
          </a:bodyPr>
          <a:lstStyle/>
          <a:p>
            <a:pPr marL="228600" lvl="0" indent="-101600" algn="just" rtl="0">
              <a:lnSpc>
                <a:spcPct val="90000"/>
              </a:lnSpc>
              <a:spcBef>
                <a:spcPts val="0"/>
              </a:spcBef>
              <a:spcAft>
                <a:spcPts val="0"/>
              </a:spcAft>
              <a:buClr>
                <a:schemeClr val="dk1"/>
              </a:buClr>
              <a:buSzPts val="2000"/>
              <a:buNone/>
            </a:pPr>
            <a:endParaRPr sz="2000">
              <a:latin typeface="Garamond"/>
              <a:ea typeface="Garamond"/>
              <a:cs typeface="Garamond"/>
              <a:sym typeface="Garamond"/>
            </a:endParaRPr>
          </a:p>
          <a:p>
            <a:pPr marL="228600" lvl="0" indent="-292100" algn="just" rtl="0">
              <a:spcBef>
                <a:spcPts val="1600"/>
              </a:spcBef>
              <a:spcAft>
                <a:spcPts val="0"/>
              </a:spcAft>
              <a:buSzPts val="2800"/>
              <a:buChar char="•"/>
            </a:pPr>
            <a:r>
              <a:rPr lang="en-US">
                <a:latin typeface="Garamond"/>
                <a:ea typeface="Garamond"/>
                <a:cs typeface="Garamond"/>
                <a:sym typeface="Garamond"/>
              </a:rPr>
              <a:t>Removing variables with high correlation</a:t>
            </a:r>
            <a:endParaRPr>
              <a:latin typeface="Garamond"/>
              <a:ea typeface="Garamond"/>
              <a:cs typeface="Garamond"/>
              <a:sym typeface="Garamond"/>
            </a:endParaRPr>
          </a:p>
          <a:p>
            <a:pPr marL="228600" lvl="0" indent="-228600" algn="just" rtl="0">
              <a:lnSpc>
                <a:spcPct val="90000"/>
              </a:lnSpc>
              <a:spcBef>
                <a:spcPts val="1600"/>
              </a:spcBef>
              <a:spcAft>
                <a:spcPts val="0"/>
              </a:spcAft>
              <a:buClr>
                <a:schemeClr val="dk1"/>
              </a:buClr>
              <a:buSzPts val="2800"/>
              <a:buChar char="•"/>
            </a:pPr>
            <a:r>
              <a:rPr lang="en-US">
                <a:latin typeface="Garamond"/>
                <a:ea typeface="Garamond"/>
                <a:cs typeface="Garamond"/>
                <a:sym typeface="Garamond"/>
              </a:rPr>
              <a:t>Creating dummy variables</a:t>
            </a:r>
            <a:endParaRPr/>
          </a:p>
          <a:p>
            <a:pPr marL="228600" lvl="0" indent="-228600" algn="just" rtl="0">
              <a:lnSpc>
                <a:spcPct val="90000"/>
              </a:lnSpc>
              <a:spcBef>
                <a:spcPts val="1600"/>
              </a:spcBef>
              <a:spcAft>
                <a:spcPts val="0"/>
              </a:spcAft>
              <a:buClr>
                <a:schemeClr val="dk1"/>
              </a:buClr>
              <a:buSzPts val="2800"/>
              <a:buChar char="•"/>
            </a:pPr>
            <a:r>
              <a:rPr lang="en-US">
                <a:latin typeface="Garamond"/>
                <a:ea typeface="Garamond"/>
                <a:cs typeface="Garamond"/>
                <a:sym typeface="Garamond"/>
              </a:rPr>
              <a:t>Creating subgroups (for age and income)</a:t>
            </a:r>
            <a:endParaRPr/>
          </a:p>
          <a:p>
            <a:pPr marL="228600" lvl="0" indent="-228600" algn="just" rtl="0">
              <a:lnSpc>
                <a:spcPct val="90000"/>
              </a:lnSpc>
              <a:spcBef>
                <a:spcPts val="1600"/>
              </a:spcBef>
              <a:spcAft>
                <a:spcPts val="0"/>
              </a:spcAft>
              <a:buClr>
                <a:schemeClr val="dk1"/>
              </a:buClr>
              <a:buSzPts val="2800"/>
              <a:buChar char="•"/>
            </a:pPr>
            <a:r>
              <a:rPr lang="en-US">
                <a:latin typeface="Garamond"/>
                <a:ea typeface="Garamond"/>
                <a:cs typeface="Garamond"/>
                <a:sym typeface="Garamond"/>
              </a:rPr>
              <a:t>Log transformation (log, square root, Box-Cox)</a:t>
            </a:r>
            <a:endParaRPr/>
          </a:p>
          <a:p>
            <a:pPr marL="228600" lvl="0" indent="-228600" algn="just" rtl="0">
              <a:lnSpc>
                <a:spcPct val="90000"/>
              </a:lnSpc>
              <a:spcBef>
                <a:spcPts val="1600"/>
              </a:spcBef>
              <a:spcAft>
                <a:spcPts val="0"/>
              </a:spcAft>
              <a:buClr>
                <a:schemeClr val="dk1"/>
              </a:buClr>
              <a:buSzPts val="2800"/>
              <a:buChar char="•"/>
            </a:pPr>
            <a:r>
              <a:rPr lang="en-US">
                <a:latin typeface="Garamond"/>
                <a:ea typeface="Garamond"/>
                <a:cs typeface="Garamond"/>
                <a:sym typeface="Garamond"/>
              </a:rPr>
              <a:t>Standardization</a:t>
            </a:r>
            <a:endParaRPr/>
          </a:p>
          <a:p>
            <a:pPr marL="228600" lvl="0" indent="-228600" algn="just" rtl="0">
              <a:lnSpc>
                <a:spcPct val="90000"/>
              </a:lnSpc>
              <a:spcBef>
                <a:spcPts val="1600"/>
              </a:spcBef>
              <a:spcAft>
                <a:spcPts val="0"/>
              </a:spcAft>
              <a:buClr>
                <a:schemeClr val="dk1"/>
              </a:buClr>
              <a:buSzPts val="2800"/>
              <a:buChar char="•"/>
            </a:pPr>
            <a:r>
              <a:rPr lang="en-US">
                <a:latin typeface="Garamond"/>
                <a:ea typeface="Garamond"/>
                <a:cs typeface="Garamond"/>
                <a:sym typeface="Garamond"/>
              </a:rPr>
              <a:t>SMOTE</a:t>
            </a:r>
            <a:endParaRPr/>
          </a:p>
          <a:p>
            <a:pPr marL="228600" lvl="0" indent="-50800" algn="just" rtl="0">
              <a:lnSpc>
                <a:spcPct val="90000"/>
              </a:lnSpc>
              <a:spcBef>
                <a:spcPts val="1600"/>
              </a:spcBef>
              <a:spcAft>
                <a:spcPts val="0"/>
              </a:spcAft>
              <a:buClr>
                <a:schemeClr val="dk1"/>
              </a:buClr>
              <a:buSzPts val="2800"/>
              <a:buNone/>
            </a:pPr>
            <a:endParaRPr>
              <a:latin typeface="Garamond"/>
              <a:ea typeface="Garamond"/>
              <a:cs typeface="Garamond"/>
              <a:sym typeface="Garamond"/>
            </a:endParaRPr>
          </a:p>
          <a:p>
            <a:pPr marL="228600" lvl="0" indent="-50800" algn="just" rtl="0">
              <a:lnSpc>
                <a:spcPct val="90000"/>
              </a:lnSpc>
              <a:spcBef>
                <a:spcPts val="1600"/>
              </a:spcBef>
              <a:spcAft>
                <a:spcPts val="0"/>
              </a:spcAft>
              <a:buClr>
                <a:schemeClr val="dk1"/>
              </a:buClr>
              <a:buSzPts val="2800"/>
              <a:buNone/>
            </a:pPr>
            <a:endParaRPr>
              <a:solidFill>
                <a:srgbClr val="FF0000"/>
              </a:solidFill>
              <a:latin typeface="Garamond"/>
              <a:ea typeface="Garamond"/>
              <a:cs typeface="Garamond"/>
              <a:sym typeface="Garamond"/>
            </a:endParaRPr>
          </a:p>
        </p:txBody>
      </p:sp>
      <p:sp>
        <p:nvSpPr>
          <p:cNvPr id="315" name="Google Shape;315;p9"/>
          <p:cNvSpPr/>
          <p:nvPr/>
        </p:nvSpPr>
        <p:spPr>
          <a:xfrm>
            <a:off x="749044" y="2126453"/>
            <a:ext cx="1610940" cy="3779312"/>
          </a:xfrm>
          <a:prstGeom prst="rect">
            <a:avLst/>
          </a:prstGeom>
          <a:solidFill>
            <a:srgbClr val="0070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16" name="Google Shape;316;p9"/>
          <p:cNvPicPr preferRelativeResize="0"/>
          <p:nvPr/>
        </p:nvPicPr>
        <p:blipFill>
          <a:blip r:embed="rId3">
            <a:alphaModFix/>
          </a:blip>
          <a:stretch>
            <a:fillRect/>
          </a:stretch>
        </p:blipFill>
        <p:spPr>
          <a:xfrm>
            <a:off x="10991152" y="5870300"/>
            <a:ext cx="1141447" cy="9121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Garamond"/>
              <a:buNone/>
            </a:pPr>
            <a:r>
              <a:rPr lang="en-US" b="1">
                <a:latin typeface="Garamond"/>
                <a:ea typeface="Garamond"/>
                <a:cs typeface="Garamond"/>
                <a:sym typeface="Garamond"/>
              </a:rPr>
              <a:t>Q3: Prediction results - log(y)</a:t>
            </a:r>
            <a:endParaRPr b="1">
              <a:latin typeface="Arial"/>
              <a:ea typeface="Arial"/>
              <a:cs typeface="Arial"/>
              <a:sym typeface="Arial"/>
            </a:endParaRPr>
          </a:p>
        </p:txBody>
      </p:sp>
      <p:sp>
        <p:nvSpPr>
          <p:cNvPr id="323" name="Google Shape;323;p17"/>
          <p:cNvSpPr txBox="1"/>
          <p:nvPr/>
        </p:nvSpPr>
        <p:spPr>
          <a:xfrm>
            <a:off x="1829475" y="2592550"/>
            <a:ext cx="2866500" cy="31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latin typeface="Garamond"/>
                <a:ea typeface="Garamond"/>
                <a:cs typeface="Garamond"/>
                <a:sym typeface="Garamond"/>
              </a:rPr>
              <a:t>Developed models</a:t>
            </a:r>
            <a:endParaRPr sz="2000" b="1">
              <a:latin typeface="Garamond"/>
              <a:ea typeface="Garamond"/>
              <a:cs typeface="Garamond"/>
              <a:sym typeface="Garamond"/>
            </a:endParaRPr>
          </a:p>
        </p:txBody>
      </p:sp>
      <p:sp>
        <p:nvSpPr>
          <p:cNvPr id="324" name="Google Shape;324;p17"/>
          <p:cNvSpPr txBox="1"/>
          <p:nvPr/>
        </p:nvSpPr>
        <p:spPr>
          <a:xfrm>
            <a:off x="7122150" y="1473125"/>
            <a:ext cx="2514000" cy="4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solidFill>
                  <a:schemeClr val="dk1"/>
                </a:solidFill>
                <a:latin typeface="Garamond"/>
                <a:ea typeface="Garamond"/>
                <a:cs typeface="Garamond"/>
                <a:sym typeface="Garamond"/>
              </a:rPr>
              <a:t>PyCaret models</a:t>
            </a:r>
            <a:endParaRPr sz="2000" b="1">
              <a:solidFill>
                <a:schemeClr val="dk1"/>
              </a:solidFill>
              <a:latin typeface="Garamond"/>
              <a:ea typeface="Garamond"/>
              <a:cs typeface="Garamond"/>
              <a:sym typeface="Garamond"/>
            </a:endParaRPr>
          </a:p>
        </p:txBody>
      </p:sp>
      <p:pic>
        <p:nvPicPr>
          <p:cNvPr id="325" name="Google Shape;325;p17"/>
          <p:cNvPicPr preferRelativeResize="0"/>
          <p:nvPr/>
        </p:nvPicPr>
        <p:blipFill>
          <a:blip r:embed="rId3">
            <a:alphaModFix/>
          </a:blip>
          <a:stretch>
            <a:fillRect/>
          </a:stretch>
        </p:blipFill>
        <p:spPr>
          <a:xfrm>
            <a:off x="274525" y="3189300"/>
            <a:ext cx="5298925" cy="2718298"/>
          </a:xfrm>
          <a:prstGeom prst="rect">
            <a:avLst/>
          </a:prstGeom>
          <a:noFill/>
          <a:ln>
            <a:noFill/>
          </a:ln>
        </p:spPr>
      </p:pic>
      <p:pic>
        <p:nvPicPr>
          <p:cNvPr id="326" name="Google Shape;326;p17"/>
          <p:cNvPicPr preferRelativeResize="0"/>
          <p:nvPr/>
        </p:nvPicPr>
        <p:blipFill>
          <a:blip r:embed="rId4">
            <a:alphaModFix/>
          </a:blip>
          <a:stretch>
            <a:fillRect/>
          </a:stretch>
        </p:blipFill>
        <p:spPr>
          <a:xfrm>
            <a:off x="5725850" y="2109125"/>
            <a:ext cx="4773263" cy="4596476"/>
          </a:xfrm>
          <a:prstGeom prst="rect">
            <a:avLst/>
          </a:prstGeom>
          <a:noFill/>
          <a:ln>
            <a:noFill/>
          </a:ln>
        </p:spPr>
      </p:pic>
      <p:pic>
        <p:nvPicPr>
          <p:cNvPr id="327" name="Google Shape;327;p17"/>
          <p:cNvPicPr preferRelativeResize="0"/>
          <p:nvPr/>
        </p:nvPicPr>
        <p:blipFill>
          <a:blip r:embed="rId5">
            <a:alphaModFix/>
          </a:blip>
          <a:stretch>
            <a:fillRect/>
          </a:stretch>
        </p:blipFill>
        <p:spPr>
          <a:xfrm>
            <a:off x="10991152" y="5870300"/>
            <a:ext cx="1141447" cy="912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Garamond"/>
              <a:buNone/>
            </a:pPr>
            <a:r>
              <a:rPr lang="en-US" b="1">
                <a:latin typeface="Garamond"/>
                <a:ea typeface="Garamond"/>
                <a:cs typeface="Garamond"/>
                <a:sym typeface="Garamond"/>
              </a:rPr>
              <a:t>Q3. Prediction results (log(y) vs SMOTE)</a:t>
            </a:r>
            <a:endParaRPr b="1">
              <a:latin typeface="Arial"/>
              <a:ea typeface="Arial"/>
              <a:cs typeface="Arial"/>
              <a:sym typeface="Arial"/>
            </a:endParaRPr>
          </a:p>
        </p:txBody>
      </p:sp>
      <p:pic>
        <p:nvPicPr>
          <p:cNvPr id="334" name="Google Shape;334;p19"/>
          <p:cNvPicPr preferRelativeResize="0"/>
          <p:nvPr/>
        </p:nvPicPr>
        <p:blipFill>
          <a:blip r:embed="rId3">
            <a:alphaModFix/>
          </a:blip>
          <a:stretch>
            <a:fillRect/>
          </a:stretch>
        </p:blipFill>
        <p:spPr>
          <a:xfrm>
            <a:off x="5769100" y="2439901"/>
            <a:ext cx="5867100" cy="3048475"/>
          </a:xfrm>
          <a:prstGeom prst="rect">
            <a:avLst/>
          </a:prstGeom>
          <a:noFill/>
          <a:ln>
            <a:noFill/>
          </a:ln>
        </p:spPr>
      </p:pic>
      <p:pic>
        <p:nvPicPr>
          <p:cNvPr id="335" name="Google Shape;335;p19"/>
          <p:cNvPicPr preferRelativeResize="0"/>
          <p:nvPr/>
        </p:nvPicPr>
        <p:blipFill>
          <a:blip r:embed="rId4">
            <a:alphaModFix/>
          </a:blip>
          <a:stretch>
            <a:fillRect/>
          </a:stretch>
        </p:blipFill>
        <p:spPr>
          <a:xfrm>
            <a:off x="470175" y="2729500"/>
            <a:ext cx="5298925" cy="2718298"/>
          </a:xfrm>
          <a:prstGeom prst="rect">
            <a:avLst/>
          </a:prstGeom>
          <a:noFill/>
          <a:ln>
            <a:noFill/>
          </a:ln>
        </p:spPr>
      </p:pic>
      <p:pic>
        <p:nvPicPr>
          <p:cNvPr id="336" name="Google Shape;336;p19"/>
          <p:cNvPicPr preferRelativeResize="0"/>
          <p:nvPr/>
        </p:nvPicPr>
        <p:blipFill>
          <a:blip r:embed="rId5">
            <a:alphaModFix/>
          </a:blip>
          <a:stretch>
            <a:fillRect/>
          </a:stretch>
        </p:blipFill>
        <p:spPr>
          <a:xfrm>
            <a:off x="10991152" y="5870300"/>
            <a:ext cx="1141447" cy="9121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g927d4794d5_2_103"/>
          <p:cNvSpPr txBox="1">
            <a:spLocks noGrp="1"/>
          </p:cNvSpPr>
          <p:nvPr>
            <p:ph type="title"/>
          </p:nvPr>
        </p:nvSpPr>
        <p:spPr>
          <a:xfrm>
            <a:off x="838200" y="365125"/>
            <a:ext cx="112734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Garamond"/>
              <a:buNone/>
            </a:pPr>
            <a:r>
              <a:rPr lang="en-US" b="1">
                <a:latin typeface="Garamond"/>
                <a:ea typeface="Garamond"/>
                <a:cs typeface="Garamond"/>
                <a:sym typeface="Garamond"/>
              </a:rPr>
              <a:t>Why predict time between viewed|completed?</a:t>
            </a:r>
            <a:endParaRPr/>
          </a:p>
        </p:txBody>
      </p:sp>
      <p:pic>
        <p:nvPicPr>
          <p:cNvPr id="343" name="Google Shape;343;g927d4794d5_2_103"/>
          <p:cNvPicPr preferRelativeResize="0"/>
          <p:nvPr/>
        </p:nvPicPr>
        <p:blipFill>
          <a:blip r:embed="rId3">
            <a:alphaModFix/>
          </a:blip>
          <a:stretch>
            <a:fillRect/>
          </a:stretch>
        </p:blipFill>
        <p:spPr>
          <a:xfrm>
            <a:off x="2415750" y="1491025"/>
            <a:ext cx="7360500" cy="4828901"/>
          </a:xfrm>
          <a:prstGeom prst="rect">
            <a:avLst/>
          </a:prstGeom>
          <a:noFill/>
          <a:ln>
            <a:noFill/>
          </a:ln>
        </p:spPr>
      </p:pic>
      <p:pic>
        <p:nvPicPr>
          <p:cNvPr id="344" name="Google Shape;344;g927d4794d5_2_103"/>
          <p:cNvPicPr preferRelativeResize="0"/>
          <p:nvPr/>
        </p:nvPicPr>
        <p:blipFill>
          <a:blip r:embed="rId4">
            <a:alphaModFix/>
          </a:blip>
          <a:stretch>
            <a:fillRect/>
          </a:stretch>
        </p:blipFill>
        <p:spPr>
          <a:xfrm>
            <a:off x="10991152" y="5870300"/>
            <a:ext cx="1141447" cy="9121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20"/>
          <p:cNvSpPr txBox="1">
            <a:spLocks noGrp="1"/>
          </p:cNvSpPr>
          <p:nvPr>
            <p:ph type="title"/>
          </p:nvPr>
        </p:nvSpPr>
        <p:spPr>
          <a:xfrm>
            <a:off x="838199" y="365125"/>
            <a:ext cx="10878879"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Garamond"/>
              <a:buNone/>
            </a:pPr>
            <a:r>
              <a:rPr lang="en-US" b="1">
                <a:latin typeface="Garamond"/>
                <a:ea typeface="Garamond"/>
                <a:cs typeface="Garamond"/>
                <a:sym typeface="Garamond"/>
              </a:rPr>
              <a:t>Q4. Predicting time (viewed =&gt; completed)</a:t>
            </a:r>
            <a:endParaRPr b="1">
              <a:latin typeface="Arial"/>
              <a:ea typeface="Arial"/>
              <a:cs typeface="Arial"/>
              <a:sym typeface="Arial"/>
            </a:endParaRPr>
          </a:p>
        </p:txBody>
      </p:sp>
      <p:sp>
        <p:nvSpPr>
          <p:cNvPr id="351" name="Google Shape;351;p20"/>
          <p:cNvSpPr txBox="1">
            <a:spLocks noGrp="1"/>
          </p:cNvSpPr>
          <p:nvPr>
            <p:ph type="body" idx="1"/>
          </p:nvPr>
        </p:nvSpPr>
        <p:spPr>
          <a:xfrm>
            <a:off x="2606967" y="2339475"/>
            <a:ext cx="9110100" cy="4351200"/>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2800"/>
              <a:buChar char="•"/>
            </a:pPr>
            <a:r>
              <a:rPr lang="en-US">
                <a:latin typeface="Garamond"/>
                <a:ea typeface="Garamond"/>
                <a:cs typeface="Garamond"/>
                <a:sym typeface="Garamond"/>
              </a:rPr>
              <a:t>Highly skewed and correlated data</a:t>
            </a:r>
            <a:endParaRPr/>
          </a:p>
          <a:p>
            <a:pPr marL="228600" lvl="0" indent="-228600" algn="just" rtl="0">
              <a:lnSpc>
                <a:spcPct val="90000"/>
              </a:lnSpc>
              <a:spcBef>
                <a:spcPts val="1600"/>
              </a:spcBef>
              <a:spcAft>
                <a:spcPts val="0"/>
              </a:spcAft>
              <a:buClr>
                <a:schemeClr val="dk1"/>
              </a:buClr>
              <a:buSzPts val="2800"/>
              <a:buChar char="•"/>
            </a:pPr>
            <a:r>
              <a:rPr lang="en-US">
                <a:latin typeface="Garamond"/>
                <a:ea typeface="Garamond"/>
                <a:cs typeface="Garamond"/>
                <a:sym typeface="Garamond"/>
              </a:rPr>
              <a:t>17228 rows (non-grouped non-unique transactions)</a:t>
            </a:r>
            <a:endParaRPr/>
          </a:p>
          <a:p>
            <a:pPr marL="228600" lvl="0" indent="-228600" algn="just" rtl="0">
              <a:lnSpc>
                <a:spcPct val="90000"/>
              </a:lnSpc>
              <a:spcBef>
                <a:spcPts val="1600"/>
              </a:spcBef>
              <a:spcAft>
                <a:spcPts val="0"/>
              </a:spcAft>
              <a:buClr>
                <a:schemeClr val="dk1"/>
              </a:buClr>
              <a:buSzPts val="2800"/>
              <a:buChar char="•"/>
            </a:pPr>
            <a:r>
              <a:rPr lang="en-US">
                <a:latin typeface="Garamond"/>
                <a:ea typeface="Garamond"/>
                <a:cs typeface="Garamond"/>
                <a:sym typeface="Garamond"/>
              </a:rPr>
              <a:t>Predicted “y” - `time_viewed_completed` (SMOTE)</a:t>
            </a:r>
            <a:endParaRPr/>
          </a:p>
          <a:p>
            <a:pPr marL="228600" lvl="0" indent="-228600" algn="just" rtl="0">
              <a:lnSpc>
                <a:spcPct val="90000"/>
              </a:lnSpc>
              <a:spcBef>
                <a:spcPts val="1600"/>
              </a:spcBef>
              <a:spcAft>
                <a:spcPts val="0"/>
              </a:spcAft>
              <a:buClr>
                <a:schemeClr val="dk1"/>
              </a:buClr>
              <a:buSzPts val="2800"/>
              <a:buChar char="•"/>
            </a:pPr>
            <a:r>
              <a:rPr lang="en-US">
                <a:latin typeface="Garamond"/>
                <a:ea typeface="Garamond"/>
                <a:cs typeface="Garamond"/>
                <a:sym typeface="Garamond"/>
              </a:rPr>
              <a:t>Standardized numeric variables</a:t>
            </a:r>
            <a:endParaRPr/>
          </a:p>
          <a:p>
            <a:pPr marL="228600" lvl="0" indent="-228600" algn="just" rtl="0">
              <a:lnSpc>
                <a:spcPct val="90000"/>
              </a:lnSpc>
              <a:spcBef>
                <a:spcPts val="1600"/>
              </a:spcBef>
              <a:spcAft>
                <a:spcPts val="0"/>
              </a:spcAft>
              <a:buClr>
                <a:schemeClr val="dk1"/>
              </a:buClr>
              <a:buSzPts val="2800"/>
              <a:buChar char="•"/>
            </a:pPr>
            <a:r>
              <a:rPr lang="en-US">
                <a:latin typeface="Garamond"/>
                <a:ea typeface="Garamond"/>
                <a:cs typeface="Garamond"/>
                <a:sym typeface="Garamond"/>
              </a:rPr>
              <a:t>6 models (DT, RF, SVM, </a:t>
            </a:r>
            <a:r>
              <a:rPr lang="en-US">
                <a:solidFill>
                  <a:srgbClr val="000000"/>
                </a:solidFill>
                <a:latin typeface="Garamond"/>
                <a:ea typeface="Garamond"/>
                <a:cs typeface="Garamond"/>
                <a:sym typeface="Garamond"/>
              </a:rPr>
              <a:t>KNN, GB, AB</a:t>
            </a:r>
            <a:r>
              <a:rPr lang="en-US">
                <a:latin typeface="Garamond"/>
                <a:ea typeface="Garamond"/>
                <a:cs typeface="Garamond"/>
                <a:sym typeface="Garamond"/>
              </a:rPr>
              <a:t>)</a:t>
            </a:r>
            <a:endParaRPr/>
          </a:p>
          <a:p>
            <a:pPr marL="228600" lvl="0" indent="-228600" algn="just" rtl="0">
              <a:lnSpc>
                <a:spcPct val="90000"/>
              </a:lnSpc>
              <a:spcBef>
                <a:spcPts val="1600"/>
              </a:spcBef>
              <a:spcAft>
                <a:spcPts val="0"/>
              </a:spcAft>
              <a:buClr>
                <a:schemeClr val="dk1"/>
              </a:buClr>
              <a:buSzPts val="2800"/>
              <a:buChar char="•"/>
            </a:pPr>
            <a:r>
              <a:rPr lang="en-US">
                <a:latin typeface="Garamond"/>
                <a:ea typeface="Garamond"/>
                <a:cs typeface="Garamond"/>
                <a:sym typeface="Garamond"/>
              </a:rPr>
              <a:t>Cross-validated and compared with PyCaret results</a:t>
            </a:r>
            <a:endParaRPr>
              <a:latin typeface="Garamond"/>
              <a:ea typeface="Garamond"/>
              <a:cs typeface="Garamond"/>
              <a:sym typeface="Garamond"/>
            </a:endParaRPr>
          </a:p>
          <a:p>
            <a:pPr marL="0" lvl="0" indent="0" algn="just" rtl="0">
              <a:lnSpc>
                <a:spcPct val="90000"/>
              </a:lnSpc>
              <a:spcBef>
                <a:spcPts val="1600"/>
              </a:spcBef>
              <a:spcAft>
                <a:spcPts val="0"/>
              </a:spcAft>
              <a:buNone/>
            </a:pPr>
            <a:endParaRPr>
              <a:solidFill>
                <a:srgbClr val="FF0000"/>
              </a:solidFill>
              <a:latin typeface="Garamond"/>
              <a:ea typeface="Garamond"/>
              <a:cs typeface="Garamond"/>
              <a:sym typeface="Garamond"/>
            </a:endParaRPr>
          </a:p>
        </p:txBody>
      </p:sp>
      <p:sp>
        <p:nvSpPr>
          <p:cNvPr id="352" name="Google Shape;352;p20"/>
          <p:cNvSpPr/>
          <p:nvPr/>
        </p:nvSpPr>
        <p:spPr>
          <a:xfrm>
            <a:off x="749044" y="2126453"/>
            <a:ext cx="1610940" cy="3779312"/>
          </a:xfrm>
          <a:prstGeom prst="rect">
            <a:avLst/>
          </a:prstGeom>
          <a:solidFill>
            <a:srgbClr val="0070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53" name="Google Shape;353;p20"/>
          <p:cNvPicPr preferRelativeResize="0"/>
          <p:nvPr/>
        </p:nvPicPr>
        <p:blipFill>
          <a:blip r:embed="rId3">
            <a:alphaModFix/>
          </a:blip>
          <a:stretch>
            <a:fillRect/>
          </a:stretch>
        </p:blipFill>
        <p:spPr>
          <a:xfrm>
            <a:off x="10991152" y="5870300"/>
            <a:ext cx="1141447" cy="9121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g927d4794d5_20_62"/>
          <p:cNvSpPr txBox="1">
            <a:spLocks noGrp="1"/>
          </p:cNvSpPr>
          <p:nvPr>
            <p:ph type="title"/>
          </p:nvPr>
        </p:nvSpPr>
        <p:spPr>
          <a:xfrm>
            <a:off x="838199" y="365125"/>
            <a:ext cx="108789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Garamond"/>
              <a:buNone/>
            </a:pPr>
            <a:r>
              <a:rPr lang="en-US" b="1">
                <a:latin typeface="Garamond"/>
                <a:ea typeface="Garamond"/>
                <a:cs typeface="Garamond"/>
                <a:sym typeface="Garamond"/>
              </a:rPr>
              <a:t>Again skewed distribution</a:t>
            </a:r>
            <a:endParaRPr b="1">
              <a:latin typeface="Arial"/>
              <a:ea typeface="Arial"/>
              <a:cs typeface="Arial"/>
              <a:sym typeface="Arial"/>
            </a:endParaRPr>
          </a:p>
        </p:txBody>
      </p:sp>
      <p:pic>
        <p:nvPicPr>
          <p:cNvPr id="360" name="Google Shape;360;g927d4794d5_20_62"/>
          <p:cNvPicPr preferRelativeResize="0"/>
          <p:nvPr/>
        </p:nvPicPr>
        <p:blipFill>
          <a:blip r:embed="rId3">
            <a:alphaModFix/>
          </a:blip>
          <a:stretch>
            <a:fillRect/>
          </a:stretch>
        </p:blipFill>
        <p:spPr>
          <a:xfrm>
            <a:off x="10991152" y="5870300"/>
            <a:ext cx="1141447" cy="912175"/>
          </a:xfrm>
          <a:prstGeom prst="rect">
            <a:avLst/>
          </a:prstGeom>
          <a:noFill/>
          <a:ln>
            <a:noFill/>
          </a:ln>
        </p:spPr>
      </p:pic>
      <p:pic>
        <p:nvPicPr>
          <p:cNvPr id="361" name="Google Shape;361;g927d4794d5_20_62"/>
          <p:cNvPicPr preferRelativeResize="0"/>
          <p:nvPr/>
        </p:nvPicPr>
        <p:blipFill>
          <a:blip r:embed="rId4">
            <a:alphaModFix/>
          </a:blip>
          <a:stretch>
            <a:fillRect/>
          </a:stretch>
        </p:blipFill>
        <p:spPr>
          <a:xfrm>
            <a:off x="2104153" y="1390775"/>
            <a:ext cx="7983698" cy="51671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Garamond"/>
              <a:buNone/>
            </a:pPr>
            <a:r>
              <a:rPr lang="en-US" b="1">
                <a:latin typeface="Garamond"/>
                <a:ea typeface="Garamond"/>
                <a:cs typeface="Garamond"/>
                <a:sym typeface="Garamond"/>
              </a:rPr>
              <a:t>Q4. Predicting time (SMOTE)</a:t>
            </a:r>
            <a:endParaRPr b="1">
              <a:latin typeface="Arial"/>
              <a:ea typeface="Arial"/>
              <a:cs typeface="Arial"/>
              <a:sym typeface="Arial"/>
            </a:endParaRPr>
          </a:p>
        </p:txBody>
      </p:sp>
      <p:sp>
        <p:nvSpPr>
          <p:cNvPr id="368" name="Google Shape;368;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369" name="Google Shape;369;p21"/>
          <p:cNvPicPr preferRelativeResize="0"/>
          <p:nvPr/>
        </p:nvPicPr>
        <p:blipFill>
          <a:blip r:embed="rId3">
            <a:alphaModFix/>
          </a:blip>
          <a:stretch>
            <a:fillRect/>
          </a:stretch>
        </p:blipFill>
        <p:spPr>
          <a:xfrm>
            <a:off x="3184990" y="2522700"/>
            <a:ext cx="5822025" cy="2957200"/>
          </a:xfrm>
          <a:prstGeom prst="rect">
            <a:avLst/>
          </a:prstGeom>
          <a:noFill/>
          <a:ln>
            <a:noFill/>
          </a:ln>
        </p:spPr>
      </p:pic>
      <p:pic>
        <p:nvPicPr>
          <p:cNvPr id="370" name="Google Shape;370;p21"/>
          <p:cNvPicPr preferRelativeResize="0"/>
          <p:nvPr/>
        </p:nvPicPr>
        <p:blipFill>
          <a:blip r:embed="rId4">
            <a:alphaModFix/>
          </a:blip>
          <a:stretch>
            <a:fillRect/>
          </a:stretch>
        </p:blipFill>
        <p:spPr>
          <a:xfrm>
            <a:off x="10991152" y="5870300"/>
            <a:ext cx="1141447" cy="912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Garamond"/>
              <a:buNone/>
            </a:pPr>
            <a:r>
              <a:rPr lang="en-US" b="1">
                <a:latin typeface="Garamond"/>
                <a:ea typeface="Garamond"/>
                <a:cs typeface="Garamond"/>
                <a:sym typeface="Garamond"/>
              </a:rPr>
              <a:t>Introduction</a:t>
            </a:r>
            <a:endParaRPr/>
          </a:p>
        </p:txBody>
      </p:sp>
      <p:sp>
        <p:nvSpPr>
          <p:cNvPr id="119" name="Google Shape;119;p4"/>
          <p:cNvSpPr txBox="1">
            <a:spLocks noGrp="1"/>
          </p:cNvSpPr>
          <p:nvPr>
            <p:ph type="body" idx="1"/>
          </p:nvPr>
        </p:nvSpPr>
        <p:spPr>
          <a:xfrm>
            <a:off x="2686825" y="1995162"/>
            <a:ext cx="8814900" cy="4041900"/>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0"/>
              </a:spcBef>
              <a:spcAft>
                <a:spcPts val="0"/>
              </a:spcAft>
              <a:buClr>
                <a:schemeClr val="dk1"/>
              </a:buClr>
              <a:buSzPts val="2800"/>
              <a:buNone/>
            </a:pPr>
            <a:endParaRPr>
              <a:latin typeface="Garamond"/>
              <a:ea typeface="Garamond"/>
              <a:cs typeface="Garamond"/>
              <a:sym typeface="Garamond"/>
            </a:endParaRPr>
          </a:p>
          <a:p>
            <a:pPr marL="228600" lvl="0" indent="-228600" algn="just" rtl="0">
              <a:lnSpc>
                <a:spcPct val="90000"/>
              </a:lnSpc>
              <a:spcBef>
                <a:spcPts val="1600"/>
              </a:spcBef>
              <a:spcAft>
                <a:spcPts val="0"/>
              </a:spcAft>
              <a:buClr>
                <a:schemeClr val="dk1"/>
              </a:buClr>
              <a:buSzPts val="2800"/>
              <a:buChar char="•"/>
            </a:pPr>
            <a:r>
              <a:rPr lang="en-US" b="1">
                <a:latin typeface="Garamond"/>
                <a:ea typeface="Garamond"/>
                <a:cs typeface="Garamond"/>
                <a:sym typeface="Garamond"/>
              </a:rPr>
              <a:t>Problem: </a:t>
            </a:r>
            <a:r>
              <a:rPr lang="en-US">
                <a:latin typeface="Garamond"/>
                <a:ea typeface="Garamond"/>
                <a:cs typeface="Garamond"/>
                <a:sym typeface="Garamond"/>
              </a:rPr>
              <a:t>Starbucks faces COVID-19 challenges </a:t>
            </a:r>
            <a:endParaRPr/>
          </a:p>
          <a:p>
            <a:pPr marL="228600" lvl="0" indent="-228600" algn="just" rtl="0">
              <a:lnSpc>
                <a:spcPct val="90000"/>
              </a:lnSpc>
              <a:spcBef>
                <a:spcPts val="1600"/>
              </a:spcBef>
              <a:spcAft>
                <a:spcPts val="0"/>
              </a:spcAft>
              <a:buClr>
                <a:schemeClr val="dk1"/>
              </a:buClr>
              <a:buSzPts val="2800"/>
              <a:buChar char="•"/>
            </a:pPr>
            <a:r>
              <a:rPr lang="en-US" b="1">
                <a:latin typeface="Garamond"/>
                <a:ea typeface="Garamond"/>
                <a:cs typeface="Garamond"/>
                <a:sym typeface="Garamond"/>
              </a:rPr>
              <a:t>Revenue </a:t>
            </a:r>
            <a:r>
              <a:rPr lang="en-US">
                <a:latin typeface="Garamond"/>
                <a:ea typeface="Garamond"/>
                <a:cs typeface="Garamond"/>
                <a:sym typeface="Garamond"/>
              </a:rPr>
              <a:t>decline: 38% (Q2)</a:t>
            </a:r>
            <a:endParaRPr/>
          </a:p>
          <a:p>
            <a:pPr marL="228600" lvl="0" indent="-228600" algn="just" rtl="0">
              <a:lnSpc>
                <a:spcPct val="90000"/>
              </a:lnSpc>
              <a:spcBef>
                <a:spcPts val="1600"/>
              </a:spcBef>
              <a:spcAft>
                <a:spcPts val="0"/>
              </a:spcAft>
              <a:buClr>
                <a:schemeClr val="dk1"/>
              </a:buClr>
              <a:buSzPts val="2800"/>
              <a:buChar char="•"/>
            </a:pPr>
            <a:r>
              <a:rPr lang="en-US" b="1">
                <a:latin typeface="Garamond"/>
                <a:ea typeface="Garamond"/>
                <a:cs typeface="Garamond"/>
                <a:sym typeface="Garamond"/>
              </a:rPr>
              <a:t>Goal: </a:t>
            </a:r>
            <a:r>
              <a:rPr lang="en-US">
                <a:latin typeface="Garamond"/>
                <a:ea typeface="Garamond"/>
                <a:cs typeface="Garamond"/>
                <a:sym typeface="Garamond"/>
              </a:rPr>
              <a:t>to adapt to “new normal”</a:t>
            </a:r>
            <a:endParaRPr/>
          </a:p>
          <a:p>
            <a:pPr marL="228600" lvl="0" indent="-228600" algn="just" rtl="0">
              <a:lnSpc>
                <a:spcPct val="90000"/>
              </a:lnSpc>
              <a:spcBef>
                <a:spcPts val="1600"/>
              </a:spcBef>
              <a:spcAft>
                <a:spcPts val="0"/>
              </a:spcAft>
              <a:buClr>
                <a:schemeClr val="dk1"/>
              </a:buClr>
              <a:buSzPts val="2800"/>
              <a:buChar char="•"/>
            </a:pPr>
            <a:r>
              <a:rPr lang="en-US" b="1">
                <a:latin typeface="Garamond"/>
                <a:ea typeface="Garamond"/>
                <a:cs typeface="Garamond"/>
                <a:sym typeface="Garamond"/>
              </a:rPr>
              <a:t>Focus: </a:t>
            </a:r>
            <a:r>
              <a:rPr lang="en-US">
                <a:latin typeface="Garamond"/>
                <a:ea typeface="Garamond"/>
                <a:cs typeface="Garamond"/>
                <a:sym typeface="Garamond"/>
              </a:rPr>
              <a:t>Starbucks App Customer Rewards Program</a:t>
            </a:r>
            <a:endParaRPr/>
          </a:p>
          <a:p>
            <a:pPr marL="228600" lvl="0" indent="-228600" algn="just" rtl="0">
              <a:lnSpc>
                <a:spcPct val="90000"/>
              </a:lnSpc>
              <a:spcBef>
                <a:spcPts val="1600"/>
              </a:spcBef>
              <a:spcAft>
                <a:spcPts val="0"/>
              </a:spcAft>
              <a:buClr>
                <a:schemeClr val="dk1"/>
              </a:buClr>
              <a:buSzPts val="2800"/>
              <a:buChar char="•"/>
            </a:pPr>
            <a:r>
              <a:rPr lang="en-US" b="1">
                <a:latin typeface="Garamond"/>
                <a:ea typeface="Garamond"/>
                <a:cs typeface="Garamond"/>
                <a:sym typeface="Garamond"/>
              </a:rPr>
              <a:t>Objective: </a:t>
            </a:r>
            <a:r>
              <a:rPr lang="en-US">
                <a:latin typeface="Garamond"/>
                <a:ea typeface="Garamond"/>
                <a:cs typeface="Garamond"/>
                <a:sym typeface="Garamond"/>
              </a:rPr>
              <a:t>improve the program and offer new solutions</a:t>
            </a:r>
            <a:endParaRPr/>
          </a:p>
        </p:txBody>
      </p:sp>
      <p:sp>
        <p:nvSpPr>
          <p:cNvPr id="120" name="Google Shape;120;p4"/>
          <p:cNvSpPr/>
          <p:nvPr/>
        </p:nvSpPr>
        <p:spPr>
          <a:xfrm>
            <a:off x="749044" y="2126453"/>
            <a:ext cx="1610940" cy="3779312"/>
          </a:xfrm>
          <a:prstGeom prst="rect">
            <a:avLst/>
          </a:prstGeom>
          <a:solidFill>
            <a:srgbClr val="0070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1" name="Google Shape;121;p4"/>
          <p:cNvPicPr preferRelativeResize="0"/>
          <p:nvPr/>
        </p:nvPicPr>
        <p:blipFill>
          <a:blip r:embed="rId3">
            <a:alphaModFix/>
          </a:blip>
          <a:stretch>
            <a:fillRect/>
          </a:stretch>
        </p:blipFill>
        <p:spPr>
          <a:xfrm>
            <a:off x="10991152" y="5870300"/>
            <a:ext cx="1141447" cy="9121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g948bd3dd4a_0_15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Garamond"/>
              <a:buNone/>
            </a:pPr>
            <a:r>
              <a:rPr lang="en-US" b="1">
                <a:latin typeface="Garamond"/>
                <a:ea typeface="Garamond"/>
                <a:cs typeface="Garamond"/>
                <a:sym typeface="Garamond"/>
              </a:rPr>
              <a:t>Q5: Recommender System Prototype</a:t>
            </a:r>
            <a:endParaRPr/>
          </a:p>
        </p:txBody>
      </p:sp>
      <p:sp>
        <p:nvSpPr>
          <p:cNvPr id="376" name="Google Shape;376;g948bd3dd4a_0_153"/>
          <p:cNvSpPr txBox="1"/>
          <p:nvPr/>
        </p:nvSpPr>
        <p:spPr>
          <a:xfrm>
            <a:off x="1540950" y="1631988"/>
            <a:ext cx="9110100" cy="4351200"/>
          </a:xfrm>
          <a:prstGeom prst="rect">
            <a:avLst/>
          </a:prstGeom>
          <a:noFill/>
          <a:ln>
            <a:noFill/>
          </a:ln>
        </p:spPr>
        <p:txBody>
          <a:bodyPr spcFirstLastPara="1" wrap="square" lIns="91425" tIns="45700" rIns="91425" bIns="45700" anchor="t" anchorCtr="0">
            <a:noAutofit/>
          </a:bodyPr>
          <a:lstStyle/>
          <a:p>
            <a:pPr marL="0" marR="0" lvl="0" indent="0" algn="just" rtl="0">
              <a:lnSpc>
                <a:spcPct val="90000"/>
              </a:lnSpc>
              <a:spcBef>
                <a:spcPts val="0"/>
              </a:spcBef>
              <a:spcAft>
                <a:spcPts val="0"/>
              </a:spcAft>
              <a:buClr>
                <a:schemeClr val="dk1"/>
              </a:buClr>
              <a:buSzPts val="2800"/>
              <a:buFont typeface="Arial"/>
              <a:buNone/>
            </a:pPr>
            <a:endParaRPr/>
          </a:p>
          <a:p>
            <a:pPr marL="0" marR="0" lvl="0" indent="0" algn="just" rtl="0">
              <a:lnSpc>
                <a:spcPct val="90000"/>
              </a:lnSpc>
              <a:spcBef>
                <a:spcPts val="0"/>
              </a:spcBef>
              <a:spcAft>
                <a:spcPts val="0"/>
              </a:spcAft>
              <a:buClr>
                <a:schemeClr val="dk1"/>
              </a:buClr>
              <a:buSzPts val="2800"/>
              <a:buFont typeface="Arial"/>
              <a:buNone/>
            </a:pPr>
            <a:endParaRPr sz="2800" b="0" i="0" u="none" strike="noStrike" cap="none">
              <a:solidFill>
                <a:schemeClr val="dk1"/>
              </a:solidFill>
              <a:latin typeface="Arial"/>
              <a:ea typeface="Arial"/>
              <a:cs typeface="Arial"/>
              <a:sym typeface="Arial"/>
            </a:endParaRPr>
          </a:p>
          <a:p>
            <a:pPr marL="228600" marR="0" lvl="0" indent="-50800" algn="just" rtl="0">
              <a:lnSpc>
                <a:spcPct val="90000"/>
              </a:lnSpc>
              <a:spcBef>
                <a:spcPts val="1600"/>
              </a:spcBef>
              <a:spcAft>
                <a:spcPts val="0"/>
              </a:spcAft>
              <a:buClr>
                <a:schemeClr val="dk1"/>
              </a:buClr>
              <a:buSzPts val="2800"/>
              <a:buFont typeface="Arial"/>
              <a:buNone/>
            </a:pPr>
            <a:endParaRPr sz="2800" b="0" i="0" u="none" strike="noStrike" cap="none">
              <a:solidFill>
                <a:schemeClr val="dk1"/>
              </a:solidFill>
              <a:latin typeface="Arial"/>
              <a:ea typeface="Arial"/>
              <a:cs typeface="Arial"/>
              <a:sym typeface="Arial"/>
            </a:endParaRPr>
          </a:p>
        </p:txBody>
      </p:sp>
      <p:pic>
        <p:nvPicPr>
          <p:cNvPr id="377" name="Google Shape;377;g948bd3dd4a_0_153" descr="User"/>
          <p:cNvPicPr preferRelativeResize="0"/>
          <p:nvPr/>
        </p:nvPicPr>
        <p:blipFill rotWithShape="1">
          <a:blip r:embed="rId3">
            <a:alphaModFix/>
          </a:blip>
          <a:srcRect/>
          <a:stretch/>
        </p:blipFill>
        <p:spPr>
          <a:xfrm>
            <a:off x="2709815" y="2411859"/>
            <a:ext cx="914400" cy="914400"/>
          </a:xfrm>
          <a:prstGeom prst="rect">
            <a:avLst/>
          </a:prstGeom>
          <a:noFill/>
          <a:ln>
            <a:noFill/>
          </a:ln>
        </p:spPr>
      </p:pic>
      <p:sp>
        <p:nvSpPr>
          <p:cNvPr id="378" name="Google Shape;378;g948bd3dd4a_0_153"/>
          <p:cNvSpPr txBox="1">
            <a:spLocks noGrp="1"/>
          </p:cNvSpPr>
          <p:nvPr>
            <p:ph type="body" idx="1"/>
          </p:nvPr>
        </p:nvSpPr>
        <p:spPr>
          <a:xfrm>
            <a:off x="2240883" y="3276460"/>
            <a:ext cx="1904100" cy="589800"/>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0"/>
              </a:spcBef>
              <a:spcAft>
                <a:spcPts val="0"/>
              </a:spcAft>
              <a:buClr>
                <a:schemeClr val="dk1"/>
              </a:buClr>
              <a:buSzPts val="2800"/>
              <a:buNone/>
            </a:pPr>
            <a:r>
              <a:rPr lang="en-US">
                <a:latin typeface="Garamond"/>
                <a:ea typeface="Garamond"/>
                <a:cs typeface="Garamond"/>
                <a:sym typeface="Garamond"/>
              </a:rPr>
              <a:t>Customer A</a:t>
            </a:r>
            <a:endParaRPr>
              <a:latin typeface="Garamond"/>
              <a:ea typeface="Garamond"/>
              <a:cs typeface="Garamond"/>
              <a:sym typeface="Garamond"/>
            </a:endParaRPr>
          </a:p>
        </p:txBody>
      </p:sp>
      <p:pic>
        <p:nvPicPr>
          <p:cNvPr id="379" name="Google Shape;379;g948bd3dd4a_0_153" descr="User"/>
          <p:cNvPicPr preferRelativeResize="0"/>
          <p:nvPr/>
        </p:nvPicPr>
        <p:blipFill rotWithShape="1">
          <a:blip r:embed="rId4">
            <a:alphaModFix/>
          </a:blip>
          <a:srcRect/>
          <a:stretch/>
        </p:blipFill>
        <p:spPr>
          <a:xfrm>
            <a:off x="7671373" y="2411859"/>
            <a:ext cx="914400" cy="914400"/>
          </a:xfrm>
          <a:prstGeom prst="rect">
            <a:avLst/>
          </a:prstGeom>
          <a:noFill/>
          <a:ln>
            <a:noFill/>
          </a:ln>
        </p:spPr>
      </p:pic>
      <p:sp>
        <p:nvSpPr>
          <p:cNvPr id="380" name="Google Shape;380;g948bd3dd4a_0_153"/>
          <p:cNvSpPr/>
          <p:nvPr/>
        </p:nvSpPr>
        <p:spPr>
          <a:xfrm rot="10800000">
            <a:off x="5079157" y="2693447"/>
            <a:ext cx="978300" cy="484500"/>
          </a:xfrm>
          <a:prstGeom prst="leftArrow">
            <a:avLst>
              <a:gd name="adj1" fmla="val 50000"/>
              <a:gd name="adj2" fmla="val 50000"/>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1" name="Google Shape;381;g948bd3dd4a_0_153"/>
          <p:cNvSpPr txBox="1"/>
          <p:nvPr/>
        </p:nvSpPr>
        <p:spPr>
          <a:xfrm>
            <a:off x="7176468" y="3253167"/>
            <a:ext cx="1904100" cy="589800"/>
          </a:xfrm>
          <a:prstGeom prst="rect">
            <a:avLst/>
          </a:prstGeom>
          <a:noFill/>
          <a:ln>
            <a:noFill/>
          </a:ln>
        </p:spPr>
        <p:txBody>
          <a:bodyPr spcFirstLastPara="1" wrap="square" lIns="91425" tIns="45700" rIns="91425" bIns="45700" anchor="t" anchorCtr="0">
            <a:noAutofit/>
          </a:bodyPr>
          <a:lstStyle/>
          <a:p>
            <a:pPr marL="0" marR="0" lvl="0" indent="0" algn="just" rtl="0">
              <a:lnSpc>
                <a:spcPct val="90000"/>
              </a:lnSpc>
              <a:spcBef>
                <a:spcPts val="0"/>
              </a:spcBef>
              <a:spcAft>
                <a:spcPts val="0"/>
              </a:spcAft>
              <a:buClr>
                <a:schemeClr val="dk1"/>
              </a:buClr>
              <a:buSzPts val="2800"/>
              <a:buFont typeface="Arial"/>
              <a:buNone/>
            </a:pPr>
            <a:r>
              <a:rPr lang="en-US" sz="2800" b="0" i="0" u="none" strike="noStrike" cap="none">
                <a:solidFill>
                  <a:schemeClr val="dk1"/>
                </a:solidFill>
                <a:latin typeface="Garamond"/>
                <a:ea typeface="Garamond"/>
                <a:cs typeface="Garamond"/>
                <a:sym typeface="Garamond"/>
              </a:rPr>
              <a:t>Customer B</a:t>
            </a:r>
            <a:endParaRPr/>
          </a:p>
        </p:txBody>
      </p:sp>
      <p:pic>
        <p:nvPicPr>
          <p:cNvPr id="382" name="Google Shape;382;g948bd3dd4a_0_153" descr="Present"/>
          <p:cNvPicPr preferRelativeResize="0"/>
          <p:nvPr/>
        </p:nvPicPr>
        <p:blipFill rotWithShape="1">
          <a:blip r:embed="rId5">
            <a:alphaModFix/>
          </a:blip>
          <a:srcRect/>
          <a:stretch/>
        </p:blipFill>
        <p:spPr>
          <a:xfrm>
            <a:off x="5111053" y="4046311"/>
            <a:ext cx="914400" cy="914400"/>
          </a:xfrm>
          <a:prstGeom prst="rect">
            <a:avLst/>
          </a:prstGeom>
          <a:noFill/>
          <a:ln>
            <a:noFill/>
          </a:ln>
        </p:spPr>
      </p:pic>
      <p:sp>
        <p:nvSpPr>
          <p:cNvPr id="383" name="Google Shape;383;g948bd3dd4a_0_153"/>
          <p:cNvSpPr/>
          <p:nvPr/>
        </p:nvSpPr>
        <p:spPr>
          <a:xfrm rot="10800000">
            <a:off x="7483736" y="3979062"/>
            <a:ext cx="813900" cy="868800"/>
          </a:xfrm>
          <a:prstGeom prst="bentArrow">
            <a:avLst>
              <a:gd name="adj1" fmla="val 25000"/>
              <a:gd name="adj2" fmla="val 25000"/>
              <a:gd name="adj3" fmla="val 25000"/>
              <a:gd name="adj4" fmla="val 4375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384" name="Google Shape;384;g948bd3dd4a_0_153"/>
          <p:cNvSpPr/>
          <p:nvPr/>
        </p:nvSpPr>
        <p:spPr>
          <a:xfrm rot="-5400000">
            <a:off x="2885440" y="3906388"/>
            <a:ext cx="813900" cy="868800"/>
          </a:xfrm>
          <a:prstGeom prst="bentArrow">
            <a:avLst>
              <a:gd name="adj1" fmla="val 25000"/>
              <a:gd name="adj2" fmla="val 25000"/>
              <a:gd name="adj3" fmla="val 25000"/>
              <a:gd name="adj4" fmla="val 43750"/>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385" name="Google Shape;385;g948bd3dd4a_0_153"/>
          <p:cNvSpPr txBox="1"/>
          <p:nvPr/>
        </p:nvSpPr>
        <p:spPr>
          <a:xfrm>
            <a:off x="5027443" y="5243417"/>
            <a:ext cx="1212600" cy="516000"/>
          </a:xfrm>
          <a:prstGeom prst="rect">
            <a:avLst/>
          </a:prstGeom>
          <a:noFill/>
          <a:ln>
            <a:noFill/>
          </a:ln>
        </p:spPr>
        <p:txBody>
          <a:bodyPr spcFirstLastPara="1" wrap="square" lIns="91425" tIns="45700" rIns="91425" bIns="45700" anchor="t" anchorCtr="0">
            <a:noAutofit/>
          </a:bodyPr>
          <a:lstStyle/>
          <a:p>
            <a:pPr marL="0" marR="0" lvl="0" indent="0" algn="just" rtl="0">
              <a:lnSpc>
                <a:spcPct val="90000"/>
              </a:lnSpc>
              <a:spcBef>
                <a:spcPts val="0"/>
              </a:spcBef>
              <a:spcAft>
                <a:spcPts val="0"/>
              </a:spcAft>
              <a:buClr>
                <a:schemeClr val="dk1"/>
              </a:buClr>
              <a:buSzPts val="2800"/>
              <a:buFont typeface="Arial"/>
              <a:buNone/>
            </a:pPr>
            <a:r>
              <a:rPr lang="en-US" sz="2800" b="0" i="0" u="none" strike="noStrike" cap="none">
                <a:solidFill>
                  <a:schemeClr val="dk1"/>
                </a:solidFill>
                <a:latin typeface="Garamond"/>
                <a:ea typeface="Garamond"/>
                <a:cs typeface="Garamond"/>
                <a:sym typeface="Garamond"/>
              </a:rPr>
              <a:t>Offers</a:t>
            </a:r>
            <a:endParaRPr/>
          </a:p>
        </p:txBody>
      </p:sp>
      <p:pic>
        <p:nvPicPr>
          <p:cNvPr id="386" name="Google Shape;386;g948bd3dd4a_0_153"/>
          <p:cNvPicPr preferRelativeResize="0"/>
          <p:nvPr/>
        </p:nvPicPr>
        <p:blipFill>
          <a:blip r:embed="rId6">
            <a:alphaModFix/>
          </a:blip>
          <a:stretch>
            <a:fillRect/>
          </a:stretch>
        </p:blipFill>
        <p:spPr>
          <a:xfrm>
            <a:off x="10991152" y="5870300"/>
            <a:ext cx="1141447" cy="9121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g948bd3dd4a_0_0"/>
          <p:cNvSpPr txBox="1">
            <a:spLocks noGrp="1"/>
          </p:cNvSpPr>
          <p:nvPr>
            <p:ph type="title"/>
          </p:nvPr>
        </p:nvSpPr>
        <p:spPr>
          <a:xfrm>
            <a:off x="590075" y="155450"/>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Garamond"/>
              <a:buNone/>
            </a:pPr>
            <a:r>
              <a:rPr lang="en-US" b="1">
                <a:latin typeface="Garamond"/>
                <a:ea typeface="Garamond"/>
                <a:cs typeface="Garamond"/>
                <a:sym typeface="Garamond"/>
              </a:rPr>
              <a:t>Q5: Feature Selection</a:t>
            </a:r>
            <a:endParaRPr/>
          </a:p>
        </p:txBody>
      </p:sp>
      <p:cxnSp>
        <p:nvCxnSpPr>
          <p:cNvPr id="392" name="Google Shape;392;g948bd3dd4a_0_0"/>
          <p:cNvCxnSpPr>
            <a:stCxn id="393" idx="6"/>
            <a:endCxn id="394" idx="2"/>
          </p:cNvCxnSpPr>
          <p:nvPr/>
        </p:nvCxnSpPr>
        <p:spPr>
          <a:xfrm>
            <a:off x="1281678" y="3763876"/>
            <a:ext cx="704100" cy="1100100"/>
          </a:xfrm>
          <a:prstGeom prst="bentConnector3">
            <a:avLst>
              <a:gd name="adj1" fmla="val 49995"/>
            </a:avLst>
          </a:prstGeom>
          <a:noFill/>
          <a:ln w="9525" cap="flat" cmpd="sng">
            <a:solidFill>
              <a:srgbClr val="C2C2C2"/>
            </a:solidFill>
            <a:prstDash val="solid"/>
            <a:round/>
            <a:headEnd type="none" w="sm" len="sm"/>
            <a:tailEnd type="none" w="sm" len="sm"/>
          </a:ln>
        </p:spPr>
      </p:cxnSp>
      <p:cxnSp>
        <p:nvCxnSpPr>
          <p:cNvPr id="395" name="Google Shape;395;g948bd3dd4a_0_0"/>
          <p:cNvCxnSpPr>
            <a:stCxn id="393" idx="6"/>
            <a:endCxn id="396" idx="2"/>
          </p:cNvCxnSpPr>
          <p:nvPr/>
        </p:nvCxnSpPr>
        <p:spPr>
          <a:xfrm rot="10800000" flipH="1">
            <a:off x="1281678" y="2663776"/>
            <a:ext cx="704100" cy="1100100"/>
          </a:xfrm>
          <a:prstGeom prst="bentConnector3">
            <a:avLst>
              <a:gd name="adj1" fmla="val 49995"/>
            </a:avLst>
          </a:prstGeom>
          <a:noFill/>
          <a:ln w="9525" cap="flat" cmpd="sng">
            <a:solidFill>
              <a:srgbClr val="C2C2C2"/>
            </a:solidFill>
            <a:prstDash val="solid"/>
            <a:round/>
            <a:headEnd type="none" w="sm" len="sm"/>
            <a:tailEnd type="none" w="sm" len="sm"/>
          </a:ln>
        </p:spPr>
      </p:cxnSp>
      <p:cxnSp>
        <p:nvCxnSpPr>
          <p:cNvPr id="397" name="Google Shape;397;g948bd3dd4a_0_0"/>
          <p:cNvCxnSpPr>
            <a:stCxn id="398" idx="3"/>
            <a:endCxn id="399" idx="2"/>
          </p:cNvCxnSpPr>
          <p:nvPr/>
        </p:nvCxnSpPr>
        <p:spPr>
          <a:xfrm rot="10800000" flipH="1">
            <a:off x="3345556" y="2126402"/>
            <a:ext cx="587700" cy="537300"/>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400" name="Google Shape;400;g948bd3dd4a_0_0"/>
          <p:cNvCxnSpPr>
            <a:stCxn id="398" idx="3"/>
            <a:endCxn id="401" idx="2"/>
          </p:cNvCxnSpPr>
          <p:nvPr/>
        </p:nvCxnSpPr>
        <p:spPr>
          <a:xfrm>
            <a:off x="3345556" y="2663702"/>
            <a:ext cx="587700" cy="520200"/>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402" name="Google Shape;402;g948bd3dd4a_0_0"/>
          <p:cNvCxnSpPr>
            <a:stCxn id="403" idx="3"/>
            <a:endCxn id="404" idx="2"/>
          </p:cNvCxnSpPr>
          <p:nvPr/>
        </p:nvCxnSpPr>
        <p:spPr>
          <a:xfrm rot="10800000" flipH="1">
            <a:off x="3878832" y="4326724"/>
            <a:ext cx="54300" cy="578400"/>
          </a:xfrm>
          <a:prstGeom prst="bentConnector3">
            <a:avLst>
              <a:gd name="adj1" fmla="val 50136"/>
            </a:avLst>
          </a:prstGeom>
          <a:noFill/>
          <a:ln w="9525" cap="flat" cmpd="sng">
            <a:solidFill>
              <a:srgbClr val="C2C2C2"/>
            </a:solidFill>
            <a:prstDash val="solid"/>
            <a:round/>
            <a:headEnd type="none" w="sm" len="sm"/>
            <a:tailEnd type="none" w="sm" len="sm"/>
          </a:ln>
        </p:spPr>
      </p:cxnSp>
      <p:cxnSp>
        <p:nvCxnSpPr>
          <p:cNvPr id="405" name="Google Shape;405;g948bd3dd4a_0_0"/>
          <p:cNvCxnSpPr>
            <a:stCxn id="403" idx="3"/>
            <a:endCxn id="406" idx="2"/>
          </p:cNvCxnSpPr>
          <p:nvPr/>
        </p:nvCxnSpPr>
        <p:spPr>
          <a:xfrm>
            <a:off x="3878832" y="4905124"/>
            <a:ext cx="54300" cy="496200"/>
          </a:xfrm>
          <a:prstGeom prst="bentConnector3">
            <a:avLst>
              <a:gd name="adj1" fmla="val 50136"/>
            </a:avLst>
          </a:prstGeom>
          <a:noFill/>
          <a:ln w="9525" cap="flat" cmpd="sng">
            <a:solidFill>
              <a:srgbClr val="C2C2C2"/>
            </a:solidFill>
            <a:prstDash val="solid"/>
            <a:round/>
            <a:headEnd type="none" w="sm" len="sm"/>
            <a:tailEnd type="none" w="sm" len="sm"/>
          </a:ln>
        </p:spPr>
      </p:cxnSp>
      <p:grpSp>
        <p:nvGrpSpPr>
          <p:cNvPr id="407" name="Google Shape;407;g948bd3dd4a_0_0"/>
          <p:cNvGrpSpPr/>
          <p:nvPr/>
        </p:nvGrpSpPr>
        <p:grpSpPr>
          <a:xfrm>
            <a:off x="3933280" y="1938715"/>
            <a:ext cx="1359826" cy="375188"/>
            <a:chOff x="5592550" y="1018950"/>
            <a:chExt cx="1356300" cy="319200"/>
          </a:xfrm>
        </p:grpSpPr>
        <p:sp>
          <p:nvSpPr>
            <p:cNvPr id="408" name="Google Shape;408;g948bd3dd4a_0_0"/>
            <p:cNvSpPr/>
            <p:nvPr/>
          </p:nvSpPr>
          <p:spPr>
            <a:xfrm>
              <a:off x="5766550" y="1018950"/>
              <a:ext cx="1182300" cy="319200"/>
            </a:xfrm>
            <a:prstGeom prst="roundRect">
              <a:avLst>
                <a:gd name="adj" fmla="val 16667"/>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500">
                  <a:solidFill>
                    <a:srgbClr val="3D3D3D"/>
                  </a:solidFill>
                  <a:latin typeface="Garamond"/>
                  <a:ea typeface="Garamond"/>
                  <a:cs typeface="Garamond"/>
                  <a:sym typeface="Garamond"/>
                </a:rPr>
                <a:t>Gender</a:t>
              </a:r>
              <a:endParaRPr sz="1500">
                <a:solidFill>
                  <a:srgbClr val="3D3D3D"/>
                </a:solidFill>
                <a:latin typeface="Garamond"/>
                <a:ea typeface="Garamond"/>
                <a:cs typeface="Garamond"/>
                <a:sym typeface="Garamond"/>
              </a:endParaRPr>
            </a:p>
          </p:txBody>
        </p:sp>
        <p:sp>
          <p:nvSpPr>
            <p:cNvPr id="399" name="Google Shape;399;g948bd3dd4a_0_0"/>
            <p:cNvSpPr/>
            <p:nvPr/>
          </p:nvSpPr>
          <p:spPr>
            <a:xfrm>
              <a:off x="5592550" y="1091550"/>
              <a:ext cx="174000" cy="174000"/>
            </a:xfrm>
            <a:prstGeom prst="ellipse">
              <a:avLst/>
            </a:prstGeom>
            <a:solidFill>
              <a:srgbClr val="50505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409" name="Google Shape;409;g948bd3dd4a_0_0"/>
          <p:cNvGrpSpPr/>
          <p:nvPr/>
        </p:nvGrpSpPr>
        <p:grpSpPr>
          <a:xfrm>
            <a:off x="1985729" y="2476108"/>
            <a:ext cx="1359826" cy="375188"/>
            <a:chOff x="3650050" y="1476150"/>
            <a:chExt cx="1356300" cy="319200"/>
          </a:xfrm>
        </p:grpSpPr>
        <p:sp>
          <p:nvSpPr>
            <p:cNvPr id="398" name="Google Shape;398;g948bd3dd4a_0_0"/>
            <p:cNvSpPr/>
            <p:nvPr/>
          </p:nvSpPr>
          <p:spPr>
            <a:xfrm>
              <a:off x="3824050" y="1476150"/>
              <a:ext cx="1182300" cy="319200"/>
            </a:xfrm>
            <a:prstGeom prst="roundRect">
              <a:avLst>
                <a:gd name="adj" fmla="val 16667"/>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500">
                  <a:solidFill>
                    <a:srgbClr val="3D3D3D"/>
                  </a:solidFill>
                  <a:latin typeface="Garamond"/>
                  <a:ea typeface="Garamond"/>
                  <a:cs typeface="Garamond"/>
                  <a:sym typeface="Garamond"/>
                </a:rPr>
                <a:t>Common Feature</a:t>
              </a:r>
              <a:endParaRPr sz="1500">
                <a:solidFill>
                  <a:srgbClr val="3D3D3D"/>
                </a:solidFill>
                <a:latin typeface="Garamond"/>
                <a:ea typeface="Garamond"/>
                <a:cs typeface="Garamond"/>
                <a:sym typeface="Garamond"/>
              </a:endParaRPr>
            </a:p>
          </p:txBody>
        </p:sp>
        <p:sp>
          <p:nvSpPr>
            <p:cNvPr id="396" name="Google Shape;396;g948bd3dd4a_0_0"/>
            <p:cNvSpPr/>
            <p:nvPr/>
          </p:nvSpPr>
          <p:spPr>
            <a:xfrm>
              <a:off x="3650050" y="1548750"/>
              <a:ext cx="174000" cy="174000"/>
            </a:xfrm>
            <a:prstGeom prst="ellipse">
              <a:avLst/>
            </a:prstGeom>
            <a:solidFill>
              <a:srgbClr val="41414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410" name="Google Shape;410;g948bd3dd4a_0_0"/>
          <p:cNvGrpSpPr/>
          <p:nvPr/>
        </p:nvGrpSpPr>
        <p:grpSpPr>
          <a:xfrm>
            <a:off x="-84139" y="3576283"/>
            <a:ext cx="1365817" cy="375188"/>
            <a:chOff x="1596750" y="2412150"/>
            <a:chExt cx="1362275" cy="319200"/>
          </a:xfrm>
        </p:grpSpPr>
        <p:sp>
          <p:nvSpPr>
            <p:cNvPr id="411" name="Google Shape;411;g948bd3dd4a_0_0"/>
            <p:cNvSpPr/>
            <p:nvPr/>
          </p:nvSpPr>
          <p:spPr>
            <a:xfrm>
              <a:off x="1596750" y="2412150"/>
              <a:ext cx="1182300" cy="319200"/>
            </a:xfrm>
            <a:prstGeom prst="roundRect">
              <a:avLst>
                <a:gd name="adj" fmla="val 16667"/>
              </a:avLst>
            </a:prstGeom>
            <a:noFill/>
            <a:ln>
              <a:noFill/>
            </a:ln>
          </p:spPr>
          <p:txBody>
            <a:bodyPr spcFirstLastPara="1" wrap="square" lIns="121900" tIns="121900" rIns="121900" bIns="121900" anchor="ctr" anchorCtr="0">
              <a:noAutofit/>
            </a:bodyPr>
            <a:lstStyle/>
            <a:p>
              <a:pPr marL="0" lvl="0" indent="0" algn="r" rtl="0">
                <a:spcBef>
                  <a:spcPts val="0"/>
                </a:spcBef>
                <a:spcAft>
                  <a:spcPts val="0"/>
                </a:spcAft>
                <a:buNone/>
              </a:pPr>
              <a:r>
                <a:rPr lang="en-US" sz="1500">
                  <a:solidFill>
                    <a:srgbClr val="3D3D3D"/>
                  </a:solidFill>
                  <a:latin typeface="Garamond"/>
                  <a:ea typeface="Garamond"/>
                  <a:cs typeface="Garamond"/>
                  <a:sym typeface="Garamond"/>
                </a:rPr>
                <a:t>Feature</a:t>
              </a:r>
              <a:endParaRPr sz="1500">
                <a:solidFill>
                  <a:srgbClr val="3D3D3D"/>
                </a:solidFill>
                <a:latin typeface="Garamond"/>
                <a:ea typeface="Garamond"/>
                <a:cs typeface="Garamond"/>
                <a:sym typeface="Garamond"/>
              </a:endParaRPr>
            </a:p>
          </p:txBody>
        </p:sp>
        <p:sp>
          <p:nvSpPr>
            <p:cNvPr id="393" name="Google Shape;393;g948bd3dd4a_0_0"/>
            <p:cNvSpPr/>
            <p:nvPr/>
          </p:nvSpPr>
          <p:spPr>
            <a:xfrm>
              <a:off x="2785025" y="2484750"/>
              <a:ext cx="174000" cy="174000"/>
            </a:xfrm>
            <a:prstGeom prst="ellipse">
              <a:avLst/>
            </a:prstGeom>
            <a:solidFill>
              <a:srgbClr val="2F2F2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412" name="Google Shape;412;g948bd3dd4a_0_0"/>
          <p:cNvGrpSpPr/>
          <p:nvPr/>
        </p:nvGrpSpPr>
        <p:grpSpPr>
          <a:xfrm>
            <a:off x="1985729" y="4676450"/>
            <a:ext cx="1893102" cy="457348"/>
            <a:chOff x="3650050" y="3348144"/>
            <a:chExt cx="1888193" cy="389100"/>
          </a:xfrm>
        </p:grpSpPr>
        <p:sp>
          <p:nvSpPr>
            <p:cNvPr id="403" name="Google Shape;403;g948bd3dd4a_0_0"/>
            <p:cNvSpPr/>
            <p:nvPr/>
          </p:nvSpPr>
          <p:spPr>
            <a:xfrm>
              <a:off x="3824043" y="3348144"/>
              <a:ext cx="1714200" cy="389100"/>
            </a:xfrm>
            <a:prstGeom prst="roundRect">
              <a:avLst>
                <a:gd name="adj" fmla="val 16667"/>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500">
                  <a:solidFill>
                    <a:srgbClr val="3D3D3D"/>
                  </a:solidFill>
                  <a:latin typeface="Garamond"/>
                  <a:ea typeface="Garamond"/>
                  <a:cs typeface="Garamond"/>
                  <a:sym typeface="Garamond"/>
                </a:rPr>
                <a:t>Feature Extracted Elsewhere</a:t>
              </a:r>
              <a:endParaRPr sz="1500">
                <a:solidFill>
                  <a:srgbClr val="3D3D3D"/>
                </a:solidFill>
                <a:latin typeface="Garamond"/>
                <a:ea typeface="Garamond"/>
                <a:cs typeface="Garamond"/>
                <a:sym typeface="Garamond"/>
              </a:endParaRPr>
            </a:p>
            <a:p>
              <a:pPr marL="0" lvl="0" indent="0" algn="l" rtl="0">
                <a:spcBef>
                  <a:spcPts val="0"/>
                </a:spcBef>
                <a:spcAft>
                  <a:spcPts val="0"/>
                </a:spcAft>
                <a:buNone/>
              </a:pPr>
              <a:r>
                <a:rPr lang="en-US" sz="1500">
                  <a:solidFill>
                    <a:srgbClr val="3D3D3D"/>
                  </a:solidFill>
                  <a:latin typeface="Garamond"/>
                  <a:ea typeface="Garamond"/>
                  <a:cs typeface="Garamond"/>
                  <a:sym typeface="Garamond"/>
                </a:rPr>
                <a:t>(e.g.Instagram)</a:t>
              </a:r>
              <a:endParaRPr sz="1500">
                <a:solidFill>
                  <a:srgbClr val="3D3D3D"/>
                </a:solidFill>
                <a:latin typeface="Garamond"/>
                <a:ea typeface="Garamond"/>
                <a:cs typeface="Garamond"/>
                <a:sym typeface="Garamond"/>
              </a:endParaRPr>
            </a:p>
          </p:txBody>
        </p:sp>
        <p:sp>
          <p:nvSpPr>
            <p:cNvPr id="394" name="Google Shape;394;g948bd3dd4a_0_0"/>
            <p:cNvSpPr/>
            <p:nvPr/>
          </p:nvSpPr>
          <p:spPr>
            <a:xfrm>
              <a:off x="3650050" y="3420750"/>
              <a:ext cx="174000" cy="174000"/>
            </a:xfrm>
            <a:prstGeom prst="ellipse">
              <a:avLst/>
            </a:prstGeom>
            <a:solidFill>
              <a:srgbClr val="41414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413" name="Google Shape;413;g948bd3dd4a_0_0"/>
          <p:cNvGrpSpPr/>
          <p:nvPr/>
        </p:nvGrpSpPr>
        <p:grpSpPr>
          <a:xfrm>
            <a:off x="3933280" y="3013501"/>
            <a:ext cx="1359826" cy="375188"/>
            <a:chOff x="5592550" y="1933350"/>
            <a:chExt cx="1356300" cy="319200"/>
          </a:xfrm>
        </p:grpSpPr>
        <p:sp>
          <p:nvSpPr>
            <p:cNvPr id="414" name="Google Shape;414;g948bd3dd4a_0_0"/>
            <p:cNvSpPr/>
            <p:nvPr/>
          </p:nvSpPr>
          <p:spPr>
            <a:xfrm>
              <a:off x="5766550" y="1933350"/>
              <a:ext cx="1182300" cy="319200"/>
            </a:xfrm>
            <a:prstGeom prst="roundRect">
              <a:avLst>
                <a:gd name="adj" fmla="val 16667"/>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500">
                  <a:solidFill>
                    <a:srgbClr val="3D3D3D"/>
                  </a:solidFill>
                  <a:latin typeface="Garamond"/>
                  <a:ea typeface="Garamond"/>
                  <a:cs typeface="Garamond"/>
                  <a:sym typeface="Garamond"/>
                </a:rPr>
                <a:t>Age</a:t>
              </a:r>
              <a:endParaRPr sz="1500">
                <a:solidFill>
                  <a:srgbClr val="3D3D3D"/>
                </a:solidFill>
                <a:latin typeface="Garamond"/>
                <a:ea typeface="Garamond"/>
                <a:cs typeface="Garamond"/>
                <a:sym typeface="Garamond"/>
              </a:endParaRPr>
            </a:p>
          </p:txBody>
        </p:sp>
        <p:sp>
          <p:nvSpPr>
            <p:cNvPr id="401" name="Google Shape;401;g948bd3dd4a_0_0"/>
            <p:cNvSpPr/>
            <p:nvPr/>
          </p:nvSpPr>
          <p:spPr>
            <a:xfrm>
              <a:off x="5592550" y="1991250"/>
              <a:ext cx="174000" cy="174000"/>
            </a:xfrm>
            <a:prstGeom prst="ellipse">
              <a:avLst/>
            </a:prstGeom>
            <a:solidFill>
              <a:srgbClr val="50505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415" name="Google Shape;415;g948bd3dd4a_0_0"/>
          <p:cNvGrpSpPr/>
          <p:nvPr/>
        </p:nvGrpSpPr>
        <p:grpSpPr>
          <a:xfrm>
            <a:off x="3933280" y="4139075"/>
            <a:ext cx="1767373" cy="375188"/>
            <a:chOff x="5592550" y="2890960"/>
            <a:chExt cx="1762790" cy="319200"/>
          </a:xfrm>
        </p:grpSpPr>
        <p:sp>
          <p:nvSpPr>
            <p:cNvPr id="416" name="Google Shape;416;g948bd3dd4a_0_0"/>
            <p:cNvSpPr/>
            <p:nvPr/>
          </p:nvSpPr>
          <p:spPr>
            <a:xfrm>
              <a:off x="5766540" y="2890960"/>
              <a:ext cx="1588800" cy="319200"/>
            </a:xfrm>
            <a:prstGeom prst="roundRect">
              <a:avLst>
                <a:gd name="adj" fmla="val 16667"/>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500">
                  <a:solidFill>
                    <a:srgbClr val="3D3D3D"/>
                  </a:solidFill>
                  <a:latin typeface="Garamond"/>
                  <a:ea typeface="Garamond"/>
                  <a:cs typeface="Garamond"/>
                  <a:sym typeface="Garamond"/>
                </a:rPr>
                <a:t>Personality</a:t>
              </a:r>
              <a:endParaRPr sz="1500">
                <a:solidFill>
                  <a:srgbClr val="3D3D3D"/>
                </a:solidFill>
                <a:latin typeface="Garamond"/>
                <a:ea typeface="Garamond"/>
                <a:cs typeface="Garamond"/>
                <a:sym typeface="Garamond"/>
              </a:endParaRPr>
            </a:p>
          </p:txBody>
        </p:sp>
        <p:sp>
          <p:nvSpPr>
            <p:cNvPr id="404" name="Google Shape;404;g948bd3dd4a_0_0"/>
            <p:cNvSpPr/>
            <p:nvPr/>
          </p:nvSpPr>
          <p:spPr>
            <a:xfrm>
              <a:off x="5592550" y="2963550"/>
              <a:ext cx="174000" cy="174000"/>
            </a:xfrm>
            <a:prstGeom prst="ellipse">
              <a:avLst/>
            </a:prstGeom>
            <a:solidFill>
              <a:srgbClr val="50505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latin typeface="Garamond"/>
                <a:ea typeface="Garamond"/>
                <a:cs typeface="Garamond"/>
                <a:sym typeface="Garamond"/>
              </a:endParaRPr>
            </a:p>
          </p:txBody>
        </p:sp>
      </p:grpSp>
      <p:grpSp>
        <p:nvGrpSpPr>
          <p:cNvPr id="417" name="Google Shape;417;g948bd3dd4a_0_0"/>
          <p:cNvGrpSpPr/>
          <p:nvPr/>
        </p:nvGrpSpPr>
        <p:grpSpPr>
          <a:xfrm>
            <a:off x="3933280" y="5213850"/>
            <a:ext cx="1359826" cy="375188"/>
            <a:chOff x="5592550" y="3805350"/>
            <a:chExt cx="1356300" cy="319200"/>
          </a:xfrm>
        </p:grpSpPr>
        <p:sp>
          <p:nvSpPr>
            <p:cNvPr id="418" name="Google Shape;418;g948bd3dd4a_0_0"/>
            <p:cNvSpPr/>
            <p:nvPr/>
          </p:nvSpPr>
          <p:spPr>
            <a:xfrm>
              <a:off x="5766550" y="3805350"/>
              <a:ext cx="1182300" cy="319200"/>
            </a:xfrm>
            <a:prstGeom prst="roundRect">
              <a:avLst>
                <a:gd name="adj" fmla="val 16667"/>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500">
                  <a:solidFill>
                    <a:srgbClr val="3D3D3D"/>
                  </a:solidFill>
                  <a:latin typeface="Garamond"/>
                  <a:ea typeface="Garamond"/>
                  <a:cs typeface="Garamond"/>
                  <a:sym typeface="Garamond"/>
                </a:rPr>
                <a:t>Habit</a:t>
              </a:r>
              <a:endParaRPr sz="1500">
                <a:solidFill>
                  <a:srgbClr val="3D3D3D"/>
                </a:solidFill>
                <a:latin typeface="Garamond"/>
                <a:ea typeface="Garamond"/>
                <a:cs typeface="Garamond"/>
                <a:sym typeface="Garamond"/>
              </a:endParaRPr>
            </a:p>
          </p:txBody>
        </p:sp>
        <p:sp>
          <p:nvSpPr>
            <p:cNvPr id="406" name="Google Shape;406;g948bd3dd4a_0_0"/>
            <p:cNvSpPr/>
            <p:nvPr/>
          </p:nvSpPr>
          <p:spPr>
            <a:xfrm>
              <a:off x="5592550" y="3877950"/>
              <a:ext cx="174000" cy="174000"/>
            </a:xfrm>
            <a:prstGeom prst="ellipse">
              <a:avLst/>
            </a:prstGeom>
            <a:solidFill>
              <a:srgbClr val="50505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pic>
        <p:nvPicPr>
          <p:cNvPr id="419" name="Google Shape;419;g948bd3dd4a_0_0"/>
          <p:cNvPicPr preferRelativeResize="0"/>
          <p:nvPr/>
        </p:nvPicPr>
        <p:blipFill>
          <a:blip r:embed="rId3">
            <a:alphaModFix/>
          </a:blip>
          <a:stretch>
            <a:fillRect/>
          </a:stretch>
        </p:blipFill>
        <p:spPr>
          <a:xfrm>
            <a:off x="7502375" y="155450"/>
            <a:ext cx="3798413" cy="2865725"/>
          </a:xfrm>
          <a:prstGeom prst="rect">
            <a:avLst/>
          </a:prstGeom>
          <a:noFill/>
          <a:ln>
            <a:noFill/>
          </a:ln>
        </p:spPr>
      </p:pic>
      <p:sp>
        <p:nvSpPr>
          <p:cNvPr id="420" name="Google Shape;420;g948bd3dd4a_0_0"/>
          <p:cNvSpPr/>
          <p:nvPr/>
        </p:nvSpPr>
        <p:spPr>
          <a:xfrm>
            <a:off x="5424588" y="1630200"/>
            <a:ext cx="1183200" cy="496200"/>
          </a:xfrm>
          <a:prstGeom prst="rightArrow">
            <a:avLst>
              <a:gd name="adj1" fmla="val 50000"/>
              <a:gd name="adj2" fmla="val 50000"/>
            </a:avLst>
          </a:prstGeom>
          <a:solidFill>
            <a:srgbClr val="0070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 name="Google Shape;421;g948bd3dd4a_0_0"/>
          <p:cNvGrpSpPr/>
          <p:nvPr/>
        </p:nvGrpSpPr>
        <p:grpSpPr>
          <a:xfrm>
            <a:off x="3933280" y="4676463"/>
            <a:ext cx="1767373" cy="375188"/>
            <a:chOff x="5592550" y="2890960"/>
            <a:chExt cx="1762790" cy="319200"/>
          </a:xfrm>
        </p:grpSpPr>
        <p:sp>
          <p:nvSpPr>
            <p:cNvPr id="422" name="Google Shape;422;g948bd3dd4a_0_0"/>
            <p:cNvSpPr/>
            <p:nvPr/>
          </p:nvSpPr>
          <p:spPr>
            <a:xfrm>
              <a:off x="5766540" y="2890960"/>
              <a:ext cx="1588800" cy="319200"/>
            </a:xfrm>
            <a:prstGeom prst="roundRect">
              <a:avLst>
                <a:gd name="adj" fmla="val 16667"/>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US" sz="1500">
                  <a:solidFill>
                    <a:srgbClr val="3D3D3D"/>
                  </a:solidFill>
                  <a:latin typeface="Garamond"/>
                  <a:ea typeface="Garamond"/>
                  <a:cs typeface="Garamond"/>
                  <a:sym typeface="Garamond"/>
                </a:rPr>
                <a:t>Profession</a:t>
              </a:r>
              <a:endParaRPr sz="1500">
                <a:solidFill>
                  <a:srgbClr val="3D3D3D"/>
                </a:solidFill>
                <a:latin typeface="Garamond"/>
                <a:ea typeface="Garamond"/>
                <a:cs typeface="Garamond"/>
                <a:sym typeface="Garamond"/>
              </a:endParaRPr>
            </a:p>
          </p:txBody>
        </p:sp>
        <p:sp>
          <p:nvSpPr>
            <p:cNvPr id="423" name="Google Shape;423;g948bd3dd4a_0_0"/>
            <p:cNvSpPr/>
            <p:nvPr/>
          </p:nvSpPr>
          <p:spPr>
            <a:xfrm>
              <a:off x="5592550" y="2963550"/>
              <a:ext cx="174000" cy="174000"/>
            </a:xfrm>
            <a:prstGeom prst="ellipse">
              <a:avLst/>
            </a:prstGeom>
            <a:solidFill>
              <a:srgbClr val="50505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pic>
        <p:nvPicPr>
          <p:cNvPr id="424" name="Google Shape;424;g948bd3dd4a_0_0"/>
          <p:cNvPicPr preferRelativeResize="0"/>
          <p:nvPr/>
        </p:nvPicPr>
        <p:blipFill>
          <a:blip r:embed="rId4">
            <a:alphaModFix/>
          </a:blip>
          <a:stretch>
            <a:fillRect/>
          </a:stretch>
        </p:blipFill>
        <p:spPr>
          <a:xfrm>
            <a:off x="6855100" y="3109288"/>
            <a:ext cx="5092979" cy="3319101"/>
          </a:xfrm>
          <a:prstGeom prst="rect">
            <a:avLst/>
          </a:prstGeom>
          <a:noFill/>
          <a:ln>
            <a:noFill/>
          </a:ln>
        </p:spPr>
      </p:pic>
      <p:sp>
        <p:nvSpPr>
          <p:cNvPr id="425" name="Google Shape;425;g948bd3dd4a_0_0"/>
          <p:cNvSpPr/>
          <p:nvPr/>
        </p:nvSpPr>
        <p:spPr>
          <a:xfrm>
            <a:off x="5439563" y="4540088"/>
            <a:ext cx="1109700" cy="457500"/>
          </a:xfrm>
          <a:prstGeom prst="rightArrow">
            <a:avLst>
              <a:gd name="adj1" fmla="val 50000"/>
              <a:gd name="adj2" fmla="val 50000"/>
            </a:avLst>
          </a:prstGeom>
          <a:solidFill>
            <a:srgbClr val="0070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g948bd3dd4a_0_0"/>
          <p:cNvSpPr/>
          <p:nvPr/>
        </p:nvSpPr>
        <p:spPr>
          <a:xfrm>
            <a:off x="7013300" y="3576275"/>
            <a:ext cx="998400" cy="4962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g948bd3dd4a_0_0"/>
          <p:cNvSpPr/>
          <p:nvPr/>
        </p:nvSpPr>
        <p:spPr>
          <a:xfrm>
            <a:off x="8588638" y="3782075"/>
            <a:ext cx="1612500" cy="22461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g948bd3dd4a_0_0"/>
          <p:cNvSpPr/>
          <p:nvPr/>
        </p:nvSpPr>
        <p:spPr>
          <a:xfrm>
            <a:off x="10150275" y="4790000"/>
            <a:ext cx="1612500" cy="13257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graphicFrame>
        <p:nvGraphicFramePr>
          <p:cNvPr id="433" name="Google Shape;433;g948bd3dd4a_1_0"/>
          <p:cNvGraphicFramePr/>
          <p:nvPr>
            <p:extLst>
              <p:ext uri="{D42A27DB-BD31-4B8C-83A1-F6EECF244321}">
                <p14:modId xmlns:p14="http://schemas.microsoft.com/office/powerpoint/2010/main" val="1555037693"/>
              </p:ext>
            </p:extLst>
          </p:nvPr>
        </p:nvGraphicFramePr>
        <p:xfrm>
          <a:off x="551050" y="948950"/>
          <a:ext cx="5525900" cy="5495740"/>
        </p:xfrm>
        <a:graphic>
          <a:graphicData uri="http://schemas.openxmlformats.org/drawingml/2006/table">
            <a:tbl>
              <a:tblPr>
                <a:noFill/>
                <a:tableStyleId>{0E312740-CF41-4916-87E7-F12403BCB56B}</a:tableStyleId>
              </a:tblPr>
              <a:tblGrid>
                <a:gridCol w="2663875">
                  <a:extLst>
                    <a:ext uri="{9D8B030D-6E8A-4147-A177-3AD203B41FA5}">
                      <a16:colId xmlns:a16="http://schemas.microsoft.com/office/drawing/2014/main" val="20000"/>
                    </a:ext>
                  </a:extLst>
                </a:gridCol>
                <a:gridCol w="2862025">
                  <a:extLst>
                    <a:ext uri="{9D8B030D-6E8A-4147-A177-3AD203B41FA5}">
                      <a16:colId xmlns:a16="http://schemas.microsoft.com/office/drawing/2014/main" val="20001"/>
                    </a:ext>
                  </a:extLst>
                </a:gridCol>
              </a:tblGrid>
              <a:tr h="388125">
                <a:tc>
                  <a:txBody>
                    <a:bodyPr/>
                    <a:lstStyle/>
                    <a:p>
                      <a:pPr marL="0" lvl="0" indent="0" algn="ctr" rtl="0">
                        <a:lnSpc>
                          <a:spcPct val="115000"/>
                        </a:lnSpc>
                        <a:spcBef>
                          <a:spcPts val="0"/>
                        </a:spcBef>
                        <a:spcAft>
                          <a:spcPts val="0"/>
                        </a:spcAft>
                        <a:buNone/>
                      </a:pPr>
                      <a:r>
                        <a:rPr lang="en-US" sz="1600" b="1">
                          <a:latin typeface="Garamond"/>
                          <a:ea typeface="Garamond"/>
                          <a:cs typeface="Garamond"/>
                          <a:sym typeface="Garamond"/>
                        </a:rPr>
                        <a:t>Category</a:t>
                      </a:r>
                      <a:endParaRPr sz="1600" b="1">
                        <a:latin typeface="Garamond"/>
                        <a:ea typeface="Garamond"/>
                        <a:cs typeface="Garamond"/>
                        <a:sym typeface="Garamond"/>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tc>
                  <a:txBody>
                    <a:bodyPr/>
                    <a:lstStyle/>
                    <a:p>
                      <a:pPr marL="0" lvl="0" indent="0" algn="ctr" rtl="0">
                        <a:lnSpc>
                          <a:spcPct val="115000"/>
                        </a:lnSpc>
                        <a:spcBef>
                          <a:spcPts val="0"/>
                        </a:spcBef>
                        <a:spcAft>
                          <a:spcPts val="0"/>
                        </a:spcAft>
                        <a:buNone/>
                      </a:pPr>
                      <a:r>
                        <a:rPr lang="en-US" sz="1600" b="1">
                          <a:latin typeface="Garamond"/>
                          <a:ea typeface="Garamond"/>
                          <a:cs typeface="Garamond"/>
                          <a:sym typeface="Garamond"/>
                        </a:rPr>
                        <a:t>Specific Feature</a:t>
                      </a:r>
                      <a:endParaRPr sz="1600" b="1">
                        <a:latin typeface="Garamond"/>
                        <a:ea typeface="Garamond"/>
                        <a:cs typeface="Garamond"/>
                        <a:sym typeface="Garamond"/>
                      </a:endParaRPr>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388125">
                <a:tc>
                  <a:txBody>
                    <a:bodyPr/>
                    <a:lstStyle/>
                    <a:p>
                      <a:pPr marL="0" lvl="0" indent="0" algn="ctr" rtl="0">
                        <a:lnSpc>
                          <a:spcPct val="115000"/>
                        </a:lnSpc>
                        <a:spcBef>
                          <a:spcPts val="0"/>
                        </a:spcBef>
                        <a:spcAft>
                          <a:spcPts val="0"/>
                        </a:spcAft>
                        <a:buNone/>
                      </a:pPr>
                      <a:r>
                        <a:rPr lang="en-US" sz="1100" b="1">
                          <a:latin typeface="Garamond"/>
                          <a:ea typeface="Garamond"/>
                          <a:cs typeface="Garamond"/>
                          <a:sym typeface="Garamond"/>
                        </a:rPr>
                        <a:t>Gender</a:t>
                      </a:r>
                      <a:endParaRPr sz="1100" b="1">
                        <a:latin typeface="Garamond"/>
                        <a:ea typeface="Garamond"/>
                        <a:cs typeface="Garamond"/>
                        <a:sym typeface="Garamond"/>
                      </a:endParaRPr>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US" sz="1100" b="1">
                          <a:latin typeface="Garamond"/>
                          <a:ea typeface="Garamond"/>
                          <a:cs typeface="Garamond"/>
                          <a:sym typeface="Garamond"/>
                        </a:rPr>
                        <a:t>Male</a:t>
                      </a:r>
                      <a:endParaRPr sz="1100" b="1">
                        <a:latin typeface="Garamond"/>
                        <a:ea typeface="Garamond"/>
                        <a:cs typeface="Garamond"/>
                        <a:sym typeface="Garamond"/>
                      </a:endParaRPr>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01"/>
                  </a:ext>
                </a:extLst>
              </a:tr>
              <a:tr h="586175">
                <a:tc>
                  <a:txBody>
                    <a:bodyPr/>
                    <a:lstStyle/>
                    <a:p>
                      <a:pPr marL="0" lvl="0" indent="0" algn="ctr" rtl="0">
                        <a:lnSpc>
                          <a:spcPct val="115000"/>
                        </a:lnSpc>
                        <a:spcBef>
                          <a:spcPts val="0"/>
                        </a:spcBef>
                        <a:spcAft>
                          <a:spcPts val="0"/>
                        </a:spcAft>
                        <a:buNone/>
                      </a:pPr>
                      <a:r>
                        <a:rPr lang="en-US" sz="1100" b="1">
                          <a:latin typeface="Garamond"/>
                          <a:ea typeface="Garamond"/>
                          <a:cs typeface="Garamond"/>
                          <a:sym typeface="Garamond"/>
                        </a:rPr>
                        <a:t>Age</a:t>
                      </a:r>
                      <a:endParaRPr sz="1100" b="1">
                        <a:latin typeface="Garamond"/>
                        <a:ea typeface="Garamond"/>
                        <a:cs typeface="Garamond"/>
                        <a:sym typeface="Garamond"/>
                      </a:endParaRPr>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US" sz="1100" b="1">
                          <a:latin typeface="Garamond"/>
                          <a:ea typeface="Garamond"/>
                          <a:cs typeface="Garamond"/>
                          <a:sym typeface="Garamond"/>
                        </a:rPr>
                        <a:t>age_15to20/age_20to30/age_30to40/age_40to50/age_50to60/age_60to70/age_morethan70</a:t>
                      </a:r>
                      <a:endParaRPr sz="1100" b="1">
                        <a:latin typeface="Garamond"/>
                        <a:ea typeface="Garamond"/>
                        <a:cs typeface="Garamond"/>
                        <a:sym typeface="Garamond"/>
                      </a:endParaRPr>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02"/>
                  </a:ext>
                </a:extLst>
              </a:tr>
              <a:tr h="388125">
                <a:tc>
                  <a:txBody>
                    <a:bodyPr/>
                    <a:lstStyle/>
                    <a:p>
                      <a:pPr marL="0" lvl="0" indent="0" algn="ctr" rtl="0">
                        <a:lnSpc>
                          <a:spcPct val="115000"/>
                        </a:lnSpc>
                        <a:spcBef>
                          <a:spcPts val="0"/>
                        </a:spcBef>
                        <a:spcAft>
                          <a:spcPts val="0"/>
                        </a:spcAft>
                        <a:buNone/>
                      </a:pPr>
                      <a:r>
                        <a:rPr lang="en-US" sz="1100" b="1">
                          <a:latin typeface="Garamond"/>
                          <a:ea typeface="Garamond"/>
                          <a:cs typeface="Garamond"/>
                          <a:sym typeface="Garamond"/>
                        </a:rPr>
                        <a:t>Income</a:t>
                      </a:r>
                      <a:endParaRPr sz="1100" b="1">
                        <a:latin typeface="Garamond"/>
                        <a:ea typeface="Garamond"/>
                        <a:cs typeface="Garamond"/>
                        <a:sym typeface="Garamond"/>
                      </a:endParaRPr>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US" sz="1100" b="1">
                          <a:latin typeface="Garamond"/>
                          <a:ea typeface="Garamond"/>
                          <a:cs typeface="Garamond"/>
                          <a:sym typeface="Garamond"/>
                        </a:rPr>
                        <a:t>low_income/mid_income/high_income</a:t>
                      </a:r>
                      <a:endParaRPr sz="1100" b="1">
                        <a:latin typeface="Garamond"/>
                        <a:ea typeface="Garamond"/>
                        <a:cs typeface="Garamond"/>
                        <a:sym typeface="Garamond"/>
                      </a:endParaRPr>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03"/>
                  </a:ext>
                </a:extLst>
              </a:tr>
              <a:tr h="586175">
                <a:tc>
                  <a:txBody>
                    <a:bodyPr/>
                    <a:lstStyle/>
                    <a:p>
                      <a:pPr marL="0" lvl="0" indent="0" algn="ctr" rtl="0">
                        <a:lnSpc>
                          <a:spcPct val="115000"/>
                        </a:lnSpc>
                        <a:spcBef>
                          <a:spcPts val="0"/>
                        </a:spcBef>
                        <a:spcAft>
                          <a:spcPts val="0"/>
                        </a:spcAft>
                        <a:buNone/>
                      </a:pPr>
                      <a:r>
                        <a:rPr lang="en-US" sz="1100" b="1">
                          <a:latin typeface="Garamond"/>
                          <a:ea typeface="Garamond"/>
                          <a:cs typeface="Garamond"/>
                          <a:sym typeface="Garamond"/>
                        </a:rPr>
                        <a:t>Membership Years</a:t>
                      </a:r>
                      <a:endParaRPr sz="1100" b="1">
                        <a:latin typeface="Garamond"/>
                        <a:ea typeface="Garamond"/>
                        <a:cs typeface="Garamond"/>
                        <a:sym typeface="Garamond"/>
                      </a:endParaRPr>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US" sz="1100" b="1">
                          <a:latin typeface="Garamond"/>
                          <a:ea typeface="Garamond"/>
                          <a:cs typeface="Garamond"/>
                          <a:sym typeface="Garamond"/>
                        </a:rPr>
                        <a:t>mbr_lessthan_1_year/mbr_1to2_years/mbr_2to3_years/mbr_3to4_years/mbr_morethan_4_years</a:t>
                      </a:r>
                      <a:endParaRPr sz="1100" b="1">
                        <a:latin typeface="Garamond"/>
                        <a:ea typeface="Garamond"/>
                        <a:cs typeface="Garamond"/>
                        <a:sym typeface="Garamond"/>
                      </a:endParaRPr>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04"/>
                  </a:ext>
                </a:extLst>
              </a:tr>
              <a:tr h="586175">
                <a:tc>
                  <a:txBody>
                    <a:bodyPr/>
                    <a:lstStyle/>
                    <a:p>
                      <a:pPr marL="0" lvl="0" indent="0" algn="ctr" rtl="0">
                        <a:lnSpc>
                          <a:spcPct val="115000"/>
                        </a:lnSpc>
                        <a:spcBef>
                          <a:spcPts val="0"/>
                        </a:spcBef>
                        <a:spcAft>
                          <a:spcPts val="0"/>
                        </a:spcAft>
                        <a:buNone/>
                      </a:pPr>
                      <a:r>
                        <a:rPr lang="en-US" sz="1300" b="1" dirty="0">
                          <a:solidFill>
                            <a:schemeClr val="tx1"/>
                          </a:solidFill>
                          <a:latin typeface="Garamond"/>
                          <a:ea typeface="Garamond"/>
                          <a:cs typeface="Garamond"/>
                          <a:sym typeface="Garamond"/>
                        </a:rPr>
                        <a:t>Attitude toward Starbucks</a:t>
                      </a:r>
                      <a:endParaRPr sz="1300" b="1" dirty="0">
                        <a:solidFill>
                          <a:schemeClr val="tx1"/>
                        </a:solidFill>
                        <a:latin typeface="Garamond"/>
                        <a:ea typeface="Garamond"/>
                        <a:cs typeface="Garamond"/>
                        <a:sym typeface="Garamond"/>
                      </a:endParaRPr>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CB9C"/>
                    </a:solidFill>
                  </a:tcPr>
                </a:tc>
                <a:tc>
                  <a:txBody>
                    <a:bodyPr/>
                    <a:lstStyle/>
                    <a:p>
                      <a:pPr marL="0" lvl="0" indent="0" algn="ctr" rtl="0">
                        <a:lnSpc>
                          <a:spcPct val="115000"/>
                        </a:lnSpc>
                        <a:spcBef>
                          <a:spcPts val="0"/>
                        </a:spcBef>
                        <a:spcAft>
                          <a:spcPts val="0"/>
                        </a:spcAft>
                        <a:buNone/>
                      </a:pPr>
                      <a:r>
                        <a:rPr lang="en-US" sz="1100" b="1">
                          <a:latin typeface="Garamond"/>
                          <a:ea typeface="Garamond"/>
                          <a:cs typeface="Garamond"/>
                          <a:sym typeface="Garamond"/>
                        </a:rPr>
                        <a:t>strong_positive/weak_positive/neutral/weak_negative/strong_negative</a:t>
                      </a:r>
                      <a:endParaRPr sz="1100" b="1">
                        <a:latin typeface="Garamond"/>
                        <a:ea typeface="Garamond"/>
                        <a:cs typeface="Garamond"/>
                        <a:sym typeface="Garamond"/>
                      </a:endParaRPr>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CB9C"/>
                    </a:solidFill>
                  </a:tcPr>
                </a:tc>
                <a:extLst>
                  <a:ext uri="{0D108BD9-81ED-4DB2-BD59-A6C34878D82A}">
                    <a16:rowId xmlns:a16="http://schemas.microsoft.com/office/drawing/2014/main" val="10005"/>
                  </a:ext>
                </a:extLst>
              </a:tr>
              <a:tr h="388125">
                <a:tc>
                  <a:txBody>
                    <a:bodyPr/>
                    <a:lstStyle/>
                    <a:p>
                      <a:pPr marL="0" lvl="0" indent="0" algn="ctr" rtl="0">
                        <a:lnSpc>
                          <a:spcPct val="115000"/>
                        </a:lnSpc>
                        <a:spcBef>
                          <a:spcPts val="0"/>
                        </a:spcBef>
                        <a:spcAft>
                          <a:spcPts val="0"/>
                        </a:spcAft>
                        <a:buNone/>
                      </a:pPr>
                      <a:r>
                        <a:rPr lang="en-US" sz="1100" b="1">
                          <a:latin typeface="Garamond"/>
                          <a:ea typeface="Garamond"/>
                          <a:cs typeface="Garamond"/>
                          <a:sym typeface="Garamond"/>
                        </a:rPr>
                        <a:t>Marital Status</a:t>
                      </a:r>
                      <a:endParaRPr sz="1100" b="1">
                        <a:latin typeface="Garamond"/>
                        <a:ea typeface="Garamond"/>
                        <a:cs typeface="Garamond"/>
                        <a:sym typeface="Garamond"/>
                      </a:endParaRPr>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CB9C"/>
                    </a:solidFill>
                  </a:tcPr>
                </a:tc>
                <a:tc>
                  <a:txBody>
                    <a:bodyPr/>
                    <a:lstStyle/>
                    <a:p>
                      <a:pPr marL="0" lvl="0" indent="0" algn="ctr" rtl="0">
                        <a:lnSpc>
                          <a:spcPct val="115000"/>
                        </a:lnSpc>
                        <a:spcBef>
                          <a:spcPts val="0"/>
                        </a:spcBef>
                        <a:spcAft>
                          <a:spcPts val="0"/>
                        </a:spcAft>
                        <a:buNone/>
                      </a:pPr>
                      <a:r>
                        <a:rPr lang="en-US" sz="1100" b="1">
                          <a:latin typeface="Garamond"/>
                          <a:ea typeface="Garamond"/>
                          <a:cs typeface="Garamond"/>
                          <a:sym typeface="Garamond"/>
                        </a:rPr>
                        <a:t>is_Married'</a:t>
                      </a:r>
                      <a:endParaRPr sz="1100" b="1">
                        <a:latin typeface="Garamond"/>
                        <a:ea typeface="Garamond"/>
                        <a:cs typeface="Garamond"/>
                        <a:sym typeface="Garamond"/>
                      </a:endParaRPr>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CB9C"/>
                    </a:solidFill>
                  </a:tcPr>
                </a:tc>
                <a:extLst>
                  <a:ext uri="{0D108BD9-81ED-4DB2-BD59-A6C34878D82A}">
                    <a16:rowId xmlns:a16="http://schemas.microsoft.com/office/drawing/2014/main" val="10006"/>
                  </a:ext>
                </a:extLst>
              </a:tr>
              <a:tr h="586175">
                <a:tc>
                  <a:txBody>
                    <a:bodyPr/>
                    <a:lstStyle/>
                    <a:p>
                      <a:pPr marL="0" lvl="0" indent="0" algn="ctr" rtl="0">
                        <a:lnSpc>
                          <a:spcPct val="115000"/>
                        </a:lnSpc>
                        <a:spcBef>
                          <a:spcPts val="0"/>
                        </a:spcBef>
                        <a:spcAft>
                          <a:spcPts val="0"/>
                        </a:spcAft>
                        <a:buNone/>
                      </a:pPr>
                      <a:r>
                        <a:rPr lang="en-US" sz="1100" b="1">
                          <a:latin typeface="Garamond"/>
                          <a:ea typeface="Garamond"/>
                          <a:cs typeface="Garamond"/>
                          <a:sym typeface="Garamond"/>
                        </a:rPr>
                        <a:t>Education Level</a:t>
                      </a:r>
                      <a:endParaRPr sz="1100" b="1">
                        <a:latin typeface="Garamond"/>
                        <a:ea typeface="Garamond"/>
                        <a:cs typeface="Garamond"/>
                        <a:sym typeface="Garamond"/>
                      </a:endParaRPr>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CB9C"/>
                    </a:solidFill>
                  </a:tcPr>
                </a:tc>
                <a:tc>
                  <a:txBody>
                    <a:bodyPr/>
                    <a:lstStyle/>
                    <a:p>
                      <a:pPr marL="0" lvl="0" indent="0" algn="ctr" rtl="0">
                        <a:lnSpc>
                          <a:spcPct val="115000"/>
                        </a:lnSpc>
                        <a:spcBef>
                          <a:spcPts val="0"/>
                        </a:spcBef>
                        <a:spcAft>
                          <a:spcPts val="0"/>
                        </a:spcAft>
                        <a:buNone/>
                      </a:pPr>
                      <a:r>
                        <a:rPr lang="en-US" sz="1100" b="1">
                          <a:latin typeface="Garamond"/>
                          <a:ea typeface="Garamond"/>
                          <a:cs typeface="Garamond"/>
                          <a:sym typeface="Garamond"/>
                        </a:rPr>
                        <a:t>High_school_or_less'/'is_Bachelor'/ 'is_Master'/'is_Bachelor'/'is_Master'</a:t>
                      </a:r>
                      <a:endParaRPr sz="1100" b="1">
                        <a:latin typeface="Garamond"/>
                        <a:ea typeface="Garamond"/>
                        <a:cs typeface="Garamond"/>
                        <a:sym typeface="Garamond"/>
                      </a:endParaRPr>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CB9C"/>
                    </a:solidFill>
                  </a:tcPr>
                </a:tc>
                <a:extLst>
                  <a:ext uri="{0D108BD9-81ED-4DB2-BD59-A6C34878D82A}">
                    <a16:rowId xmlns:a16="http://schemas.microsoft.com/office/drawing/2014/main" val="10007"/>
                  </a:ext>
                </a:extLst>
              </a:tr>
              <a:tr h="784225">
                <a:tc>
                  <a:txBody>
                    <a:bodyPr/>
                    <a:lstStyle/>
                    <a:p>
                      <a:pPr marL="0" lvl="0" indent="0" algn="ctr" rtl="0">
                        <a:lnSpc>
                          <a:spcPct val="115000"/>
                        </a:lnSpc>
                        <a:spcBef>
                          <a:spcPts val="0"/>
                        </a:spcBef>
                        <a:spcAft>
                          <a:spcPts val="0"/>
                        </a:spcAft>
                        <a:buNone/>
                      </a:pPr>
                      <a:r>
                        <a:rPr lang="en-US" sz="1100" b="1">
                          <a:latin typeface="Garamond"/>
                          <a:ea typeface="Garamond"/>
                          <a:cs typeface="Garamond"/>
                          <a:sym typeface="Garamond"/>
                        </a:rPr>
                        <a:t>Employment</a:t>
                      </a:r>
                      <a:endParaRPr sz="1100" b="1">
                        <a:latin typeface="Garamond"/>
                        <a:ea typeface="Garamond"/>
                        <a:cs typeface="Garamond"/>
                        <a:sym typeface="Garamond"/>
                      </a:endParaRPr>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CB9C"/>
                    </a:solidFill>
                  </a:tcPr>
                </a:tc>
                <a:tc>
                  <a:txBody>
                    <a:bodyPr/>
                    <a:lstStyle/>
                    <a:p>
                      <a:pPr marL="0" lvl="0" indent="0" algn="ctr" rtl="0">
                        <a:lnSpc>
                          <a:spcPct val="115000"/>
                        </a:lnSpc>
                        <a:spcBef>
                          <a:spcPts val="0"/>
                        </a:spcBef>
                        <a:spcAft>
                          <a:spcPts val="0"/>
                        </a:spcAft>
                        <a:buNone/>
                      </a:pPr>
                      <a:r>
                        <a:rPr lang="en-US" sz="1100" b="1">
                          <a:latin typeface="Garamond"/>
                          <a:ea typeface="Garamond"/>
                          <a:cs typeface="Garamond"/>
                          <a:sym typeface="Garamond"/>
                        </a:rPr>
                        <a:t>is_Full-time'/ 'is_Part-time'/'is_Unemployed'/'is_Student'/'is_Retired'</a:t>
                      </a:r>
                      <a:endParaRPr sz="1100" b="1">
                        <a:latin typeface="Garamond"/>
                        <a:ea typeface="Garamond"/>
                        <a:cs typeface="Garamond"/>
                        <a:sym typeface="Garamond"/>
                      </a:endParaRPr>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CB9C"/>
                    </a:solidFill>
                  </a:tcPr>
                </a:tc>
                <a:extLst>
                  <a:ext uri="{0D108BD9-81ED-4DB2-BD59-A6C34878D82A}">
                    <a16:rowId xmlns:a16="http://schemas.microsoft.com/office/drawing/2014/main" val="10008"/>
                  </a:ext>
                </a:extLst>
              </a:tr>
              <a:tr h="586175">
                <a:tc>
                  <a:txBody>
                    <a:bodyPr/>
                    <a:lstStyle/>
                    <a:p>
                      <a:pPr marL="0" lvl="0" indent="0" algn="ctr" rtl="0">
                        <a:lnSpc>
                          <a:spcPct val="115000"/>
                        </a:lnSpc>
                        <a:spcBef>
                          <a:spcPts val="0"/>
                        </a:spcBef>
                        <a:spcAft>
                          <a:spcPts val="0"/>
                        </a:spcAft>
                        <a:buNone/>
                      </a:pPr>
                      <a:r>
                        <a:rPr lang="en-US" sz="1100" b="1">
                          <a:latin typeface="Garamond"/>
                          <a:ea typeface="Garamond"/>
                          <a:cs typeface="Garamond"/>
                          <a:sym typeface="Garamond"/>
                        </a:rPr>
                        <a:t>Race</a:t>
                      </a:r>
                      <a:endParaRPr sz="1100" b="1">
                        <a:latin typeface="Garamond"/>
                        <a:ea typeface="Garamond"/>
                        <a:cs typeface="Garamond"/>
                        <a:sym typeface="Garamond"/>
                      </a:endParaRPr>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CB9C"/>
                    </a:solidFill>
                  </a:tcPr>
                </a:tc>
                <a:tc>
                  <a:txBody>
                    <a:bodyPr/>
                    <a:lstStyle/>
                    <a:p>
                      <a:pPr marL="0" lvl="0" indent="0" algn="ctr" rtl="0">
                        <a:lnSpc>
                          <a:spcPct val="115000"/>
                        </a:lnSpc>
                        <a:spcBef>
                          <a:spcPts val="0"/>
                        </a:spcBef>
                        <a:spcAft>
                          <a:spcPts val="0"/>
                        </a:spcAft>
                        <a:buNone/>
                      </a:pPr>
                      <a:r>
                        <a:rPr lang="en-US" sz="1100" b="1" dirty="0" err="1">
                          <a:latin typeface="Garamond"/>
                          <a:ea typeface="Garamond"/>
                          <a:cs typeface="Garamond"/>
                          <a:sym typeface="Garamond"/>
                        </a:rPr>
                        <a:t>is_American_indian</a:t>
                      </a:r>
                      <a:r>
                        <a:rPr lang="en-US" sz="1100" b="1" dirty="0">
                          <a:latin typeface="Garamond"/>
                          <a:ea typeface="Garamond"/>
                          <a:cs typeface="Garamond"/>
                          <a:sym typeface="Garamond"/>
                        </a:rPr>
                        <a:t>'/ '</a:t>
                      </a:r>
                      <a:r>
                        <a:rPr lang="en-US" sz="1100" b="1" dirty="0" err="1">
                          <a:latin typeface="Garamond"/>
                          <a:ea typeface="Garamond"/>
                          <a:cs typeface="Garamond"/>
                          <a:sym typeface="Garamond"/>
                        </a:rPr>
                        <a:t>is_Asian</a:t>
                      </a:r>
                      <a:r>
                        <a:rPr lang="en-US" sz="1100" b="1" dirty="0">
                          <a:latin typeface="Garamond"/>
                          <a:ea typeface="Garamond"/>
                          <a:cs typeface="Garamond"/>
                          <a:sym typeface="Garamond"/>
                        </a:rPr>
                        <a:t>'/ '</a:t>
                      </a:r>
                      <a:r>
                        <a:rPr lang="en-US" sz="1100" b="1" dirty="0" err="1">
                          <a:latin typeface="Garamond"/>
                          <a:ea typeface="Garamond"/>
                          <a:cs typeface="Garamond"/>
                          <a:sym typeface="Garamond"/>
                        </a:rPr>
                        <a:t>is_Black</a:t>
                      </a:r>
                      <a:r>
                        <a:rPr lang="en-US" sz="1100" b="1" dirty="0">
                          <a:latin typeface="Garamond"/>
                          <a:ea typeface="Garamond"/>
                          <a:cs typeface="Garamond"/>
                          <a:sym typeface="Garamond"/>
                        </a:rPr>
                        <a:t>'/'</a:t>
                      </a:r>
                      <a:r>
                        <a:rPr lang="en-US" sz="1100" b="1" dirty="0" err="1">
                          <a:latin typeface="Garamond"/>
                          <a:ea typeface="Garamond"/>
                          <a:cs typeface="Garamond"/>
                          <a:sym typeface="Garamond"/>
                        </a:rPr>
                        <a:t>is_White</a:t>
                      </a:r>
                      <a:r>
                        <a:rPr lang="en-US" sz="1100" b="1" dirty="0">
                          <a:latin typeface="Garamond"/>
                          <a:ea typeface="Garamond"/>
                          <a:cs typeface="Garamond"/>
                          <a:sym typeface="Garamond"/>
                        </a:rPr>
                        <a:t>'/'</a:t>
                      </a:r>
                      <a:r>
                        <a:rPr lang="en-US" sz="1100" b="1" dirty="0" err="1">
                          <a:latin typeface="Garamond"/>
                          <a:ea typeface="Garamond"/>
                          <a:cs typeface="Garamond"/>
                          <a:sym typeface="Garamond"/>
                        </a:rPr>
                        <a:t>is_native_hawaiian</a:t>
                      </a:r>
                      <a:r>
                        <a:rPr lang="en-US" sz="1100" b="1" dirty="0">
                          <a:latin typeface="Garamond"/>
                          <a:ea typeface="Garamond"/>
                          <a:cs typeface="Garamond"/>
                          <a:sym typeface="Garamond"/>
                        </a:rPr>
                        <a:t>'</a:t>
                      </a:r>
                      <a:endParaRPr sz="1100" b="1" dirty="0">
                        <a:latin typeface="Garamond"/>
                        <a:ea typeface="Garamond"/>
                        <a:cs typeface="Garamond"/>
                        <a:sym typeface="Garamond"/>
                      </a:endParaRPr>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9CB9C"/>
                    </a:solidFill>
                  </a:tcPr>
                </a:tc>
                <a:extLst>
                  <a:ext uri="{0D108BD9-81ED-4DB2-BD59-A6C34878D82A}">
                    <a16:rowId xmlns:a16="http://schemas.microsoft.com/office/drawing/2014/main" val="10009"/>
                  </a:ext>
                </a:extLst>
              </a:tr>
            </a:tbl>
          </a:graphicData>
        </a:graphic>
      </p:graphicFrame>
      <p:sp>
        <p:nvSpPr>
          <p:cNvPr id="434" name="Google Shape;434;g948bd3dd4a_1_0"/>
          <p:cNvSpPr txBox="1">
            <a:spLocks noGrp="1"/>
          </p:cNvSpPr>
          <p:nvPr>
            <p:ph type="title"/>
          </p:nvPr>
        </p:nvSpPr>
        <p:spPr>
          <a:xfrm>
            <a:off x="551050" y="254350"/>
            <a:ext cx="10091700" cy="599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Garamond"/>
              <a:buNone/>
            </a:pPr>
            <a:r>
              <a:rPr lang="en-US" b="1">
                <a:latin typeface="Garamond"/>
                <a:ea typeface="Garamond"/>
                <a:cs typeface="Garamond"/>
                <a:sym typeface="Garamond"/>
              </a:rPr>
              <a:t>Q5: Feature Selection</a:t>
            </a:r>
            <a:endParaRPr/>
          </a:p>
        </p:txBody>
      </p:sp>
      <p:sp>
        <p:nvSpPr>
          <p:cNvPr id="435" name="Google Shape;435;g948bd3dd4a_1_0"/>
          <p:cNvSpPr txBox="1"/>
          <p:nvPr/>
        </p:nvSpPr>
        <p:spPr>
          <a:xfrm>
            <a:off x="8110800" y="1924300"/>
            <a:ext cx="3102300" cy="1118400"/>
          </a:xfrm>
          <a:prstGeom prst="rect">
            <a:avLst/>
          </a:prstGeom>
          <a:noFill/>
          <a:ln>
            <a:noFill/>
          </a:ln>
        </p:spPr>
        <p:txBody>
          <a:bodyPr spcFirstLastPara="1" wrap="square" lIns="91425" tIns="45700" rIns="91425" bIns="45700" anchor="t" anchorCtr="0">
            <a:noAutofit/>
          </a:bodyPr>
          <a:lstStyle/>
          <a:p>
            <a:pPr marL="0" marR="0" lvl="0" indent="0" algn="just" rtl="0">
              <a:lnSpc>
                <a:spcPct val="90000"/>
              </a:lnSpc>
              <a:spcBef>
                <a:spcPts val="1600"/>
              </a:spcBef>
              <a:spcAft>
                <a:spcPts val="0"/>
              </a:spcAft>
              <a:buNone/>
            </a:pPr>
            <a:r>
              <a:rPr lang="en-US" sz="2800">
                <a:solidFill>
                  <a:schemeClr val="dk1"/>
                </a:solidFill>
                <a:latin typeface="Garamond"/>
                <a:ea typeface="Garamond"/>
                <a:cs typeface="Garamond"/>
                <a:sym typeface="Garamond"/>
              </a:rPr>
              <a:t>Common Features</a:t>
            </a:r>
            <a:endParaRPr>
              <a:latin typeface="Garamond"/>
              <a:ea typeface="Garamond"/>
              <a:cs typeface="Garamond"/>
              <a:sym typeface="Garamond"/>
            </a:endParaRPr>
          </a:p>
          <a:p>
            <a:pPr marL="635000" marR="0" lvl="0" indent="-279400" algn="just" rtl="0">
              <a:lnSpc>
                <a:spcPct val="90000"/>
              </a:lnSpc>
              <a:spcBef>
                <a:spcPts val="1600"/>
              </a:spcBef>
              <a:spcAft>
                <a:spcPts val="0"/>
              </a:spcAft>
              <a:buClr>
                <a:schemeClr val="dk1"/>
              </a:buClr>
              <a:buSzPts val="2800"/>
              <a:buFont typeface="Arial"/>
              <a:buNone/>
            </a:pPr>
            <a:endParaRPr sz="2800" i="0" u="none" strike="noStrike" cap="none">
              <a:solidFill>
                <a:schemeClr val="dk1"/>
              </a:solidFill>
              <a:latin typeface="Garamond"/>
              <a:ea typeface="Garamond"/>
              <a:cs typeface="Garamond"/>
              <a:sym typeface="Garamond"/>
            </a:endParaRPr>
          </a:p>
        </p:txBody>
      </p:sp>
      <p:sp>
        <p:nvSpPr>
          <p:cNvPr id="436" name="Google Shape;436;g948bd3dd4a_1_0"/>
          <p:cNvSpPr txBox="1"/>
          <p:nvPr/>
        </p:nvSpPr>
        <p:spPr>
          <a:xfrm>
            <a:off x="8002775" y="4333775"/>
            <a:ext cx="3102300" cy="1118400"/>
          </a:xfrm>
          <a:prstGeom prst="rect">
            <a:avLst/>
          </a:prstGeom>
          <a:noFill/>
          <a:ln>
            <a:noFill/>
          </a:ln>
        </p:spPr>
        <p:txBody>
          <a:bodyPr spcFirstLastPara="1" wrap="square" lIns="91425" tIns="45700" rIns="91425" bIns="45700" anchor="t" anchorCtr="0">
            <a:noAutofit/>
          </a:bodyPr>
          <a:lstStyle/>
          <a:p>
            <a:pPr marL="0" marR="0" lvl="0" indent="0" algn="just" rtl="0">
              <a:lnSpc>
                <a:spcPct val="90000"/>
              </a:lnSpc>
              <a:spcBef>
                <a:spcPts val="1600"/>
              </a:spcBef>
              <a:spcAft>
                <a:spcPts val="0"/>
              </a:spcAft>
              <a:buNone/>
            </a:pPr>
            <a:r>
              <a:rPr lang="en-US" sz="2800">
                <a:solidFill>
                  <a:schemeClr val="dk1"/>
                </a:solidFill>
                <a:latin typeface="Garamond"/>
                <a:ea typeface="Garamond"/>
                <a:cs typeface="Garamond"/>
                <a:sym typeface="Garamond"/>
              </a:rPr>
              <a:t>Extracted Features</a:t>
            </a:r>
            <a:endParaRPr/>
          </a:p>
          <a:p>
            <a:pPr marL="635000" marR="0" lvl="0" indent="-279400" algn="just" rtl="0">
              <a:lnSpc>
                <a:spcPct val="90000"/>
              </a:lnSpc>
              <a:spcBef>
                <a:spcPts val="1600"/>
              </a:spcBef>
              <a:spcAft>
                <a:spcPts val="0"/>
              </a:spcAft>
              <a:buClr>
                <a:schemeClr val="dk1"/>
              </a:buClr>
              <a:buSzPts val="2800"/>
              <a:buFont typeface="Arial"/>
              <a:buNone/>
            </a:pPr>
            <a:endParaRPr sz="2800" b="0" i="0" u="none" strike="noStrike" cap="none">
              <a:solidFill>
                <a:schemeClr val="dk1"/>
              </a:solidFill>
              <a:latin typeface="Arial"/>
              <a:ea typeface="Arial"/>
              <a:cs typeface="Arial"/>
              <a:sym typeface="Arial"/>
            </a:endParaRPr>
          </a:p>
        </p:txBody>
      </p:sp>
      <p:sp>
        <p:nvSpPr>
          <p:cNvPr id="437" name="Google Shape;437;g948bd3dd4a_1_0"/>
          <p:cNvSpPr/>
          <p:nvPr/>
        </p:nvSpPr>
        <p:spPr>
          <a:xfrm rot="10800000">
            <a:off x="6604732" y="2166072"/>
            <a:ext cx="978300" cy="484500"/>
          </a:xfrm>
          <a:prstGeom prst="leftArrow">
            <a:avLst>
              <a:gd name="adj1" fmla="val 50000"/>
              <a:gd name="adj2" fmla="val 50000"/>
            </a:avLst>
          </a:prstGeom>
          <a:solidFill>
            <a:srgbClr val="00704A"/>
          </a:solidFill>
          <a:ln w="25400" cap="flat" cmpd="sng">
            <a:solidFill>
              <a:srgbClr val="00704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8" name="Google Shape;438;g948bd3dd4a_1_0"/>
          <p:cNvSpPr/>
          <p:nvPr/>
        </p:nvSpPr>
        <p:spPr>
          <a:xfrm rot="10800000">
            <a:off x="6550720" y="4456247"/>
            <a:ext cx="978300" cy="484500"/>
          </a:xfrm>
          <a:prstGeom prst="leftArrow">
            <a:avLst>
              <a:gd name="adj1" fmla="val 50000"/>
              <a:gd name="adj2" fmla="val 50000"/>
            </a:avLst>
          </a:prstGeom>
          <a:solidFill>
            <a:srgbClr val="00704A"/>
          </a:solidFill>
          <a:ln w="25400" cap="flat" cmpd="sng">
            <a:solidFill>
              <a:srgbClr val="00704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39" name="Google Shape;439;g948bd3dd4a_1_0"/>
          <p:cNvPicPr preferRelativeResize="0"/>
          <p:nvPr/>
        </p:nvPicPr>
        <p:blipFill>
          <a:blip r:embed="rId3">
            <a:alphaModFix/>
          </a:blip>
          <a:stretch>
            <a:fillRect/>
          </a:stretch>
        </p:blipFill>
        <p:spPr>
          <a:xfrm>
            <a:off x="10991152" y="5870300"/>
            <a:ext cx="1141447" cy="9121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g948bd3dd4a_1_22"/>
          <p:cNvSpPr txBox="1">
            <a:spLocks noGrp="1"/>
          </p:cNvSpPr>
          <p:nvPr>
            <p:ph type="title"/>
          </p:nvPr>
        </p:nvSpPr>
        <p:spPr>
          <a:xfrm>
            <a:off x="459800" y="127175"/>
            <a:ext cx="10182900" cy="868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Garamond"/>
              <a:buNone/>
            </a:pPr>
            <a:r>
              <a:rPr lang="en-US" b="1">
                <a:latin typeface="Garamond"/>
                <a:ea typeface="Garamond"/>
                <a:cs typeface="Garamond"/>
                <a:sym typeface="Garamond"/>
              </a:rPr>
              <a:t>Q5: Sentiment Analysis on Reviews</a:t>
            </a:r>
            <a:endParaRPr/>
          </a:p>
        </p:txBody>
      </p:sp>
      <p:pic>
        <p:nvPicPr>
          <p:cNvPr id="445" name="Google Shape;445;g948bd3dd4a_1_22"/>
          <p:cNvPicPr preferRelativeResize="0"/>
          <p:nvPr/>
        </p:nvPicPr>
        <p:blipFill>
          <a:blip r:embed="rId3">
            <a:alphaModFix/>
          </a:blip>
          <a:stretch>
            <a:fillRect/>
          </a:stretch>
        </p:blipFill>
        <p:spPr>
          <a:xfrm>
            <a:off x="3335075" y="1144625"/>
            <a:ext cx="8379526" cy="3837426"/>
          </a:xfrm>
          <a:prstGeom prst="rect">
            <a:avLst/>
          </a:prstGeom>
          <a:noFill/>
          <a:ln>
            <a:noFill/>
          </a:ln>
        </p:spPr>
      </p:pic>
      <p:pic>
        <p:nvPicPr>
          <p:cNvPr id="446" name="Google Shape;446;g948bd3dd4a_1_22"/>
          <p:cNvPicPr preferRelativeResize="0"/>
          <p:nvPr/>
        </p:nvPicPr>
        <p:blipFill>
          <a:blip r:embed="rId4">
            <a:alphaModFix/>
          </a:blip>
          <a:stretch>
            <a:fillRect/>
          </a:stretch>
        </p:blipFill>
        <p:spPr>
          <a:xfrm>
            <a:off x="3524687" y="5248488"/>
            <a:ext cx="5142625" cy="1146250"/>
          </a:xfrm>
          <a:prstGeom prst="rect">
            <a:avLst/>
          </a:prstGeom>
          <a:noFill/>
          <a:ln>
            <a:noFill/>
          </a:ln>
        </p:spPr>
      </p:pic>
      <p:sp>
        <p:nvSpPr>
          <p:cNvPr id="447" name="Google Shape;447;g948bd3dd4a_1_22"/>
          <p:cNvSpPr txBox="1"/>
          <p:nvPr/>
        </p:nvSpPr>
        <p:spPr>
          <a:xfrm>
            <a:off x="332750" y="2626325"/>
            <a:ext cx="2647800" cy="151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a:latin typeface="EB Garamond"/>
                <a:ea typeface="EB Garamond"/>
                <a:cs typeface="EB Garamond"/>
                <a:sym typeface="EB Garamond"/>
              </a:rPr>
              <a:t>Scoring sentence by sentence</a:t>
            </a:r>
            <a:endParaRPr sz="2400" b="1">
              <a:latin typeface="EB Garamond"/>
              <a:ea typeface="EB Garamond"/>
              <a:cs typeface="EB Garamond"/>
              <a:sym typeface="EB Garamond"/>
            </a:endParaRPr>
          </a:p>
        </p:txBody>
      </p:sp>
      <p:sp>
        <p:nvSpPr>
          <p:cNvPr id="448" name="Google Shape;448;g948bd3dd4a_1_22"/>
          <p:cNvSpPr txBox="1"/>
          <p:nvPr/>
        </p:nvSpPr>
        <p:spPr>
          <a:xfrm>
            <a:off x="332750" y="5248500"/>
            <a:ext cx="2647800" cy="98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a:latin typeface="EB Garamond"/>
                <a:ea typeface="EB Garamond"/>
                <a:cs typeface="EB Garamond"/>
                <a:sym typeface="EB Garamond"/>
              </a:rPr>
              <a:t>Scoring on entire review paragraph</a:t>
            </a:r>
            <a:endParaRPr sz="2400" b="1">
              <a:latin typeface="EB Garamond"/>
              <a:ea typeface="EB Garamond"/>
              <a:cs typeface="EB Garamond"/>
              <a:sym typeface="EB Garamond"/>
            </a:endParaRPr>
          </a:p>
        </p:txBody>
      </p:sp>
      <p:pic>
        <p:nvPicPr>
          <p:cNvPr id="449" name="Google Shape;449;g948bd3dd4a_1_22"/>
          <p:cNvPicPr preferRelativeResize="0"/>
          <p:nvPr/>
        </p:nvPicPr>
        <p:blipFill>
          <a:blip r:embed="rId5">
            <a:alphaModFix/>
          </a:blip>
          <a:stretch>
            <a:fillRect/>
          </a:stretch>
        </p:blipFill>
        <p:spPr>
          <a:xfrm>
            <a:off x="10991152" y="5870300"/>
            <a:ext cx="1141447" cy="9121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g948bd3dd4a_0_43"/>
          <p:cNvSpPr txBox="1">
            <a:spLocks noGrp="1"/>
          </p:cNvSpPr>
          <p:nvPr>
            <p:ph type="title"/>
          </p:nvPr>
        </p:nvSpPr>
        <p:spPr>
          <a:xfrm>
            <a:off x="838200" y="142021"/>
            <a:ext cx="10515600" cy="973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Garamond"/>
              <a:buNone/>
            </a:pPr>
            <a:r>
              <a:rPr lang="en-US" b="1">
                <a:latin typeface="Garamond"/>
                <a:ea typeface="Garamond"/>
                <a:cs typeface="Garamond"/>
                <a:sym typeface="Garamond"/>
              </a:rPr>
              <a:t>Q5: Setting up Recommender System</a:t>
            </a:r>
            <a:endParaRPr/>
          </a:p>
        </p:txBody>
      </p:sp>
      <p:sp>
        <p:nvSpPr>
          <p:cNvPr id="455" name="Google Shape;455;g948bd3dd4a_0_43"/>
          <p:cNvSpPr txBox="1">
            <a:spLocks noGrp="1"/>
          </p:cNvSpPr>
          <p:nvPr>
            <p:ph type="body" idx="1"/>
          </p:nvPr>
        </p:nvSpPr>
        <p:spPr>
          <a:xfrm>
            <a:off x="838200" y="1825625"/>
            <a:ext cx="10515600" cy="4180800"/>
          </a:xfrm>
          <a:prstGeom prst="rect">
            <a:avLst/>
          </a:prstGeom>
          <a:noFill/>
          <a:ln>
            <a:noFill/>
          </a:ln>
        </p:spPr>
        <p:txBody>
          <a:bodyPr spcFirstLastPara="1" wrap="square" lIns="91425" tIns="45700" rIns="91425" bIns="45700" anchor="t" anchorCtr="0">
            <a:noAutofit/>
          </a:bodyPr>
          <a:lstStyle/>
          <a:p>
            <a:pPr marL="457200" lvl="1" indent="0" algn="l" rtl="0">
              <a:lnSpc>
                <a:spcPct val="150000"/>
              </a:lnSpc>
              <a:spcBef>
                <a:spcPts val="0"/>
              </a:spcBef>
              <a:spcAft>
                <a:spcPts val="0"/>
              </a:spcAft>
              <a:buClr>
                <a:schemeClr val="dk1"/>
              </a:buClr>
              <a:buSzPts val="2000"/>
              <a:buNone/>
            </a:pPr>
            <a:endParaRPr sz="2000" b="1">
              <a:latin typeface="Avenir"/>
              <a:ea typeface="Avenir"/>
              <a:cs typeface="Avenir"/>
              <a:sym typeface="Avenir"/>
            </a:endParaRPr>
          </a:p>
          <a:p>
            <a:pPr marL="457200" lvl="1" indent="0" algn="l" rtl="0">
              <a:lnSpc>
                <a:spcPct val="150000"/>
              </a:lnSpc>
              <a:spcBef>
                <a:spcPts val="500"/>
              </a:spcBef>
              <a:spcAft>
                <a:spcPts val="0"/>
              </a:spcAft>
              <a:buClr>
                <a:schemeClr val="dk1"/>
              </a:buClr>
              <a:buSzPts val="2000"/>
              <a:buNone/>
            </a:pPr>
            <a:endParaRPr sz="2000" b="1">
              <a:latin typeface="Avenir"/>
              <a:ea typeface="Avenir"/>
              <a:cs typeface="Avenir"/>
              <a:sym typeface="Avenir"/>
            </a:endParaRPr>
          </a:p>
          <a:p>
            <a:pPr marL="685800" lvl="1" indent="-101600" algn="l" rtl="0">
              <a:lnSpc>
                <a:spcPct val="150000"/>
              </a:lnSpc>
              <a:spcBef>
                <a:spcPts val="500"/>
              </a:spcBef>
              <a:spcAft>
                <a:spcPts val="0"/>
              </a:spcAft>
              <a:buClr>
                <a:schemeClr val="dk1"/>
              </a:buClr>
              <a:buSzPts val="2000"/>
              <a:buNone/>
            </a:pPr>
            <a:endParaRPr sz="2000" b="1">
              <a:latin typeface="Avenir"/>
              <a:ea typeface="Avenir"/>
              <a:cs typeface="Avenir"/>
              <a:sym typeface="Avenir"/>
            </a:endParaRPr>
          </a:p>
          <a:p>
            <a:pPr marL="685800" lvl="1" indent="-101600" algn="l" rtl="0">
              <a:lnSpc>
                <a:spcPct val="150000"/>
              </a:lnSpc>
              <a:spcBef>
                <a:spcPts val="500"/>
              </a:spcBef>
              <a:spcAft>
                <a:spcPts val="0"/>
              </a:spcAft>
              <a:buClr>
                <a:schemeClr val="dk1"/>
              </a:buClr>
              <a:buSzPts val="2000"/>
              <a:buNone/>
            </a:pPr>
            <a:endParaRPr sz="2000">
              <a:latin typeface="Avenir"/>
              <a:ea typeface="Avenir"/>
              <a:cs typeface="Avenir"/>
              <a:sym typeface="Avenir"/>
            </a:endParaRPr>
          </a:p>
          <a:p>
            <a:pPr marL="685800" lvl="1" indent="-101600" algn="l" rtl="0">
              <a:lnSpc>
                <a:spcPct val="150000"/>
              </a:lnSpc>
              <a:spcBef>
                <a:spcPts val="500"/>
              </a:spcBef>
              <a:spcAft>
                <a:spcPts val="0"/>
              </a:spcAft>
              <a:buClr>
                <a:schemeClr val="dk1"/>
              </a:buClr>
              <a:buSzPts val="2000"/>
              <a:buNone/>
            </a:pPr>
            <a:endParaRPr sz="2000">
              <a:latin typeface="Avenir"/>
              <a:ea typeface="Avenir"/>
              <a:cs typeface="Avenir"/>
              <a:sym typeface="Avenir"/>
            </a:endParaRPr>
          </a:p>
          <a:p>
            <a:pPr marL="685800" lvl="1" indent="-101600" algn="l" rtl="0">
              <a:lnSpc>
                <a:spcPct val="150000"/>
              </a:lnSpc>
              <a:spcBef>
                <a:spcPts val="500"/>
              </a:spcBef>
              <a:spcAft>
                <a:spcPts val="0"/>
              </a:spcAft>
              <a:buClr>
                <a:schemeClr val="dk1"/>
              </a:buClr>
              <a:buSzPts val="2000"/>
              <a:buNone/>
            </a:pPr>
            <a:endParaRPr sz="2000" u="sng">
              <a:latin typeface="Avenir"/>
              <a:ea typeface="Avenir"/>
              <a:cs typeface="Avenir"/>
              <a:sym typeface="Avenir"/>
            </a:endParaRPr>
          </a:p>
          <a:p>
            <a:pPr marL="685800" lvl="1" indent="-101600" algn="l" rtl="0">
              <a:lnSpc>
                <a:spcPct val="150000"/>
              </a:lnSpc>
              <a:spcBef>
                <a:spcPts val="500"/>
              </a:spcBef>
              <a:spcAft>
                <a:spcPts val="0"/>
              </a:spcAft>
              <a:buClr>
                <a:schemeClr val="dk1"/>
              </a:buClr>
              <a:buSzPts val="2000"/>
              <a:buNone/>
            </a:pPr>
            <a:endParaRPr sz="2000" b="1">
              <a:latin typeface="Avenir"/>
              <a:ea typeface="Avenir"/>
              <a:cs typeface="Avenir"/>
              <a:sym typeface="Avenir"/>
            </a:endParaRPr>
          </a:p>
        </p:txBody>
      </p:sp>
      <p:sp>
        <p:nvSpPr>
          <p:cNvPr id="456" name="Google Shape;456;g948bd3dd4a_0_43"/>
          <p:cNvSpPr txBox="1"/>
          <p:nvPr/>
        </p:nvSpPr>
        <p:spPr>
          <a:xfrm>
            <a:off x="838200" y="851725"/>
            <a:ext cx="11033700" cy="5396700"/>
          </a:xfrm>
          <a:prstGeom prst="rect">
            <a:avLst/>
          </a:prstGeom>
          <a:noFill/>
          <a:ln>
            <a:noFill/>
          </a:ln>
        </p:spPr>
        <p:txBody>
          <a:bodyPr spcFirstLastPara="1" wrap="square" lIns="91425" tIns="45700" rIns="91425" bIns="45700" anchor="t" anchorCtr="0">
            <a:noAutofit/>
          </a:bodyPr>
          <a:lstStyle/>
          <a:p>
            <a:pPr marL="0" marR="0" lvl="0" indent="0" algn="just" rtl="0">
              <a:lnSpc>
                <a:spcPct val="90000"/>
              </a:lnSpc>
              <a:spcBef>
                <a:spcPts val="0"/>
              </a:spcBef>
              <a:spcAft>
                <a:spcPts val="0"/>
              </a:spcAft>
              <a:buClr>
                <a:schemeClr val="dk1"/>
              </a:buClr>
              <a:buSzPts val="2800"/>
              <a:buFont typeface="Arial"/>
              <a:buNone/>
            </a:pPr>
            <a:endParaRPr/>
          </a:p>
          <a:p>
            <a:pPr marL="0" marR="0" lvl="0" indent="0" algn="just" rtl="0">
              <a:lnSpc>
                <a:spcPct val="90000"/>
              </a:lnSpc>
              <a:spcBef>
                <a:spcPts val="0"/>
              </a:spcBef>
              <a:spcAft>
                <a:spcPts val="0"/>
              </a:spcAft>
              <a:buClr>
                <a:schemeClr val="dk1"/>
              </a:buClr>
              <a:buSzPts val="2800"/>
              <a:buFont typeface="Arial"/>
              <a:buNone/>
            </a:pPr>
            <a:endParaRPr sz="2800" b="0" i="0" u="none" strike="noStrike" cap="none">
              <a:solidFill>
                <a:schemeClr val="dk1"/>
              </a:solidFill>
              <a:latin typeface="Arial"/>
              <a:ea typeface="Arial"/>
              <a:cs typeface="Arial"/>
              <a:sym typeface="Arial"/>
            </a:endParaRPr>
          </a:p>
          <a:p>
            <a:pPr marL="228600" marR="0" lvl="0" indent="-50800" algn="just" rtl="0">
              <a:lnSpc>
                <a:spcPct val="90000"/>
              </a:lnSpc>
              <a:spcBef>
                <a:spcPts val="1600"/>
              </a:spcBef>
              <a:spcAft>
                <a:spcPts val="0"/>
              </a:spcAft>
              <a:buClr>
                <a:schemeClr val="dk1"/>
              </a:buClr>
              <a:buSzPts val="2800"/>
              <a:buFont typeface="Arial"/>
              <a:buNone/>
            </a:pPr>
            <a:endParaRPr sz="2800" b="0" i="0" u="none" strike="noStrike" cap="none">
              <a:solidFill>
                <a:schemeClr val="dk1"/>
              </a:solidFill>
              <a:latin typeface="Arial"/>
              <a:ea typeface="Arial"/>
              <a:cs typeface="Arial"/>
              <a:sym typeface="Arial"/>
            </a:endParaRPr>
          </a:p>
          <a:p>
            <a:pPr marL="228600" marR="0" lvl="0" indent="-50800" algn="just" rtl="0">
              <a:lnSpc>
                <a:spcPct val="90000"/>
              </a:lnSpc>
              <a:spcBef>
                <a:spcPts val="1600"/>
              </a:spcBef>
              <a:spcAft>
                <a:spcPts val="0"/>
              </a:spcAft>
              <a:buClr>
                <a:schemeClr val="dk1"/>
              </a:buClr>
              <a:buSzPts val="2800"/>
              <a:buFont typeface="Arial"/>
              <a:buNone/>
            </a:pPr>
            <a:endParaRPr sz="2800" b="0" i="0" u="none" strike="noStrike" cap="none">
              <a:solidFill>
                <a:schemeClr val="dk1"/>
              </a:solidFill>
              <a:latin typeface="Arial"/>
              <a:ea typeface="Arial"/>
              <a:cs typeface="Arial"/>
              <a:sym typeface="Arial"/>
            </a:endParaRPr>
          </a:p>
          <a:p>
            <a:pPr marL="228600" marR="0" lvl="0" indent="-50800" algn="just" rtl="0">
              <a:lnSpc>
                <a:spcPct val="90000"/>
              </a:lnSpc>
              <a:spcBef>
                <a:spcPts val="1600"/>
              </a:spcBef>
              <a:spcAft>
                <a:spcPts val="0"/>
              </a:spcAft>
              <a:buClr>
                <a:schemeClr val="dk1"/>
              </a:buClr>
              <a:buSzPts val="2800"/>
              <a:buFont typeface="Arial"/>
              <a:buNone/>
            </a:pPr>
            <a:endParaRPr sz="2800" b="0" i="0" u="none" strike="noStrike" cap="none">
              <a:solidFill>
                <a:schemeClr val="dk1"/>
              </a:solidFill>
              <a:latin typeface="Arial"/>
              <a:ea typeface="Arial"/>
              <a:cs typeface="Arial"/>
              <a:sym typeface="Arial"/>
            </a:endParaRPr>
          </a:p>
          <a:p>
            <a:pPr marL="635000" marR="0" lvl="0" indent="-457200" algn="just" rtl="0">
              <a:lnSpc>
                <a:spcPct val="90000"/>
              </a:lnSpc>
              <a:spcBef>
                <a:spcPts val="1600"/>
              </a:spcBef>
              <a:spcAft>
                <a:spcPts val="0"/>
              </a:spcAft>
              <a:buClr>
                <a:schemeClr val="dk1"/>
              </a:buClr>
              <a:buSzPts val="2800"/>
              <a:buFont typeface="Garamond"/>
              <a:buChar char="•"/>
            </a:pPr>
            <a:r>
              <a:rPr lang="en-US" sz="2800" i="0" u="none" strike="noStrike" cap="none">
                <a:solidFill>
                  <a:schemeClr val="dk1"/>
                </a:solidFill>
                <a:latin typeface="Garamond"/>
                <a:ea typeface="Garamond"/>
                <a:cs typeface="Garamond"/>
                <a:sym typeface="Garamond"/>
              </a:rPr>
              <a:t>Customer Information</a:t>
            </a:r>
            <a:endParaRPr>
              <a:latin typeface="Garamond"/>
              <a:ea typeface="Garamond"/>
              <a:cs typeface="Garamond"/>
              <a:sym typeface="Garamond"/>
            </a:endParaRPr>
          </a:p>
          <a:p>
            <a:pPr marL="635000" marR="0" lvl="0" indent="-457200" algn="just" rtl="0">
              <a:lnSpc>
                <a:spcPct val="90000"/>
              </a:lnSpc>
              <a:spcBef>
                <a:spcPts val="1600"/>
              </a:spcBef>
              <a:spcAft>
                <a:spcPts val="0"/>
              </a:spcAft>
              <a:buClr>
                <a:schemeClr val="dk1"/>
              </a:buClr>
              <a:buSzPts val="2800"/>
              <a:buFont typeface="Garamond"/>
              <a:buChar char="•"/>
            </a:pPr>
            <a:r>
              <a:rPr lang="en-US" sz="2800" i="0" u="none" strike="noStrike" cap="none">
                <a:solidFill>
                  <a:schemeClr val="dk1"/>
                </a:solidFill>
                <a:latin typeface="Garamond"/>
                <a:ea typeface="Garamond"/>
                <a:cs typeface="Garamond"/>
                <a:sym typeface="Garamond"/>
              </a:rPr>
              <a:t>Offers </a:t>
            </a:r>
            <a:r>
              <a:rPr lang="en-US" sz="2800">
                <a:solidFill>
                  <a:schemeClr val="dk1"/>
                </a:solidFill>
                <a:latin typeface="Garamond"/>
                <a:ea typeface="Garamond"/>
                <a:cs typeface="Garamond"/>
                <a:sym typeface="Garamond"/>
              </a:rPr>
              <a:t>d</a:t>
            </a:r>
            <a:r>
              <a:rPr lang="en-US" sz="2800" i="0" u="none" strike="noStrike" cap="none">
                <a:solidFill>
                  <a:schemeClr val="dk1"/>
                </a:solidFill>
                <a:latin typeface="Garamond"/>
                <a:ea typeface="Garamond"/>
                <a:cs typeface="Garamond"/>
                <a:sym typeface="Garamond"/>
              </a:rPr>
              <a:t>etails</a:t>
            </a:r>
            <a:endParaRPr>
              <a:latin typeface="Garamond"/>
              <a:ea typeface="Garamond"/>
              <a:cs typeface="Garamond"/>
              <a:sym typeface="Garamond"/>
            </a:endParaRPr>
          </a:p>
          <a:p>
            <a:pPr marL="635000" marR="0" lvl="0" indent="-457200" algn="just" rtl="0">
              <a:lnSpc>
                <a:spcPct val="90000"/>
              </a:lnSpc>
              <a:spcBef>
                <a:spcPts val="1600"/>
              </a:spcBef>
              <a:spcAft>
                <a:spcPts val="0"/>
              </a:spcAft>
              <a:buClr>
                <a:schemeClr val="dk1"/>
              </a:buClr>
              <a:buSzPts val="2800"/>
              <a:buFont typeface="Garamond"/>
              <a:buChar char="•"/>
            </a:pPr>
            <a:r>
              <a:rPr lang="en-US" sz="2800" i="0" u="none" strike="noStrike" cap="none">
                <a:solidFill>
                  <a:schemeClr val="dk1"/>
                </a:solidFill>
                <a:latin typeface="Garamond"/>
                <a:ea typeface="Garamond"/>
                <a:cs typeface="Garamond"/>
                <a:sym typeface="Garamond"/>
              </a:rPr>
              <a:t>Customer </a:t>
            </a:r>
            <a:r>
              <a:rPr lang="en-US" sz="2800">
                <a:solidFill>
                  <a:schemeClr val="dk1"/>
                </a:solidFill>
                <a:latin typeface="Garamond"/>
                <a:ea typeface="Garamond"/>
                <a:cs typeface="Garamond"/>
                <a:sym typeface="Garamond"/>
              </a:rPr>
              <a:t>i</a:t>
            </a:r>
            <a:r>
              <a:rPr lang="en-US" sz="2800" i="0" u="none" strike="noStrike" cap="none">
                <a:solidFill>
                  <a:schemeClr val="dk1"/>
                </a:solidFill>
                <a:latin typeface="Garamond"/>
                <a:ea typeface="Garamond"/>
                <a:cs typeface="Garamond"/>
                <a:sym typeface="Garamond"/>
              </a:rPr>
              <a:t>nteraction with offers</a:t>
            </a:r>
            <a:endParaRPr sz="2800" i="0" u="none" strike="noStrike" cap="none">
              <a:solidFill>
                <a:schemeClr val="dk1"/>
              </a:solidFill>
              <a:latin typeface="Garamond"/>
              <a:ea typeface="Garamond"/>
              <a:cs typeface="Garamond"/>
              <a:sym typeface="Garamond"/>
            </a:endParaRPr>
          </a:p>
          <a:p>
            <a:pPr marL="635000" marR="0" lvl="0" indent="-457200" algn="just" rtl="0">
              <a:lnSpc>
                <a:spcPct val="90000"/>
              </a:lnSpc>
              <a:spcBef>
                <a:spcPts val="1600"/>
              </a:spcBef>
              <a:spcAft>
                <a:spcPts val="0"/>
              </a:spcAft>
              <a:buClr>
                <a:schemeClr val="dk1"/>
              </a:buClr>
              <a:buSzPts val="2800"/>
              <a:buFont typeface="Garamond"/>
              <a:buChar char="•"/>
            </a:pPr>
            <a:r>
              <a:rPr lang="en-US" sz="2800">
                <a:solidFill>
                  <a:schemeClr val="dk1"/>
                </a:solidFill>
                <a:latin typeface="Garamond"/>
                <a:ea typeface="Garamond"/>
                <a:cs typeface="Garamond"/>
                <a:sym typeface="Garamond"/>
              </a:rPr>
              <a:t>Collaborative Filtering (Memory Based,</a:t>
            </a:r>
            <a:endParaRPr sz="2800">
              <a:solidFill>
                <a:schemeClr val="dk1"/>
              </a:solidFill>
              <a:latin typeface="Garamond"/>
              <a:ea typeface="Garamond"/>
              <a:cs typeface="Garamond"/>
              <a:sym typeface="Garamond"/>
            </a:endParaRPr>
          </a:p>
          <a:p>
            <a:pPr marL="457200" marR="0" lvl="0" indent="0" algn="just" rtl="0">
              <a:lnSpc>
                <a:spcPct val="90000"/>
              </a:lnSpc>
              <a:spcBef>
                <a:spcPts val="1600"/>
              </a:spcBef>
              <a:spcAft>
                <a:spcPts val="0"/>
              </a:spcAft>
              <a:buNone/>
            </a:pPr>
            <a:r>
              <a:rPr lang="en-US" sz="2800">
                <a:solidFill>
                  <a:schemeClr val="dk1"/>
                </a:solidFill>
                <a:latin typeface="Garamond"/>
                <a:ea typeface="Garamond"/>
                <a:cs typeface="Garamond"/>
                <a:sym typeface="Garamond"/>
              </a:rPr>
              <a:t>  User Based Filtering)</a:t>
            </a:r>
            <a:endParaRPr sz="2800">
              <a:solidFill>
                <a:schemeClr val="dk1"/>
              </a:solidFill>
              <a:latin typeface="Garamond"/>
              <a:ea typeface="Garamond"/>
              <a:cs typeface="Garamond"/>
              <a:sym typeface="Garamond"/>
            </a:endParaRPr>
          </a:p>
          <a:p>
            <a:pPr marL="635000" marR="0" lvl="0" indent="-279400" algn="just" rtl="0">
              <a:lnSpc>
                <a:spcPct val="90000"/>
              </a:lnSpc>
              <a:spcBef>
                <a:spcPts val="1600"/>
              </a:spcBef>
              <a:spcAft>
                <a:spcPts val="0"/>
              </a:spcAft>
              <a:buClr>
                <a:schemeClr val="dk1"/>
              </a:buClr>
              <a:buSzPts val="2800"/>
              <a:buFont typeface="Arial"/>
              <a:buNone/>
            </a:pPr>
            <a:endParaRPr sz="2800" b="0" i="0" u="none" strike="noStrike" cap="none">
              <a:solidFill>
                <a:schemeClr val="dk1"/>
              </a:solidFill>
              <a:latin typeface="Arial"/>
              <a:ea typeface="Arial"/>
              <a:cs typeface="Arial"/>
              <a:sym typeface="Arial"/>
            </a:endParaRPr>
          </a:p>
        </p:txBody>
      </p:sp>
      <p:pic>
        <p:nvPicPr>
          <p:cNvPr id="457" name="Google Shape;457;g948bd3dd4a_0_43"/>
          <p:cNvPicPr preferRelativeResize="0"/>
          <p:nvPr/>
        </p:nvPicPr>
        <p:blipFill rotWithShape="1">
          <a:blip r:embed="rId3">
            <a:alphaModFix/>
          </a:blip>
          <a:srcRect/>
          <a:stretch/>
        </p:blipFill>
        <p:spPr>
          <a:xfrm>
            <a:off x="7210425" y="1106075"/>
            <a:ext cx="4143375" cy="2809875"/>
          </a:xfrm>
          <a:prstGeom prst="rect">
            <a:avLst/>
          </a:prstGeom>
          <a:noFill/>
          <a:ln>
            <a:noFill/>
          </a:ln>
        </p:spPr>
      </p:pic>
      <p:pic>
        <p:nvPicPr>
          <p:cNvPr id="458" name="Google Shape;458;g948bd3dd4a_0_43"/>
          <p:cNvPicPr preferRelativeResize="0"/>
          <p:nvPr/>
        </p:nvPicPr>
        <p:blipFill rotWithShape="1">
          <a:blip r:embed="rId4">
            <a:alphaModFix/>
          </a:blip>
          <a:srcRect/>
          <a:stretch/>
        </p:blipFill>
        <p:spPr>
          <a:xfrm>
            <a:off x="988836" y="1354870"/>
            <a:ext cx="6070953" cy="1866900"/>
          </a:xfrm>
          <a:prstGeom prst="rect">
            <a:avLst/>
          </a:prstGeom>
          <a:noFill/>
          <a:ln>
            <a:noFill/>
          </a:ln>
        </p:spPr>
      </p:pic>
      <p:pic>
        <p:nvPicPr>
          <p:cNvPr id="459" name="Google Shape;459;g948bd3dd4a_0_43"/>
          <p:cNvPicPr preferRelativeResize="0"/>
          <p:nvPr/>
        </p:nvPicPr>
        <p:blipFill rotWithShape="1">
          <a:blip r:embed="rId5">
            <a:alphaModFix/>
          </a:blip>
          <a:srcRect/>
          <a:stretch/>
        </p:blipFill>
        <p:spPr>
          <a:xfrm>
            <a:off x="7210425" y="4199350"/>
            <a:ext cx="4021314" cy="1552575"/>
          </a:xfrm>
          <a:prstGeom prst="rect">
            <a:avLst/>
          </a:prstGeom>
          <a:noFill/>
          <a:ln>
            <a:noFill/>
          </a:ln>
        </p:spPr>
      </p:pic>
      <p:graphicFrame>
        <p:nvGraphicFramePr>
          <p:cNvPr id="460" name="Google Shape;460;g948bd3dd4a_0_43"/>
          <p:cNvGraphicFramePr/>
          <p:nvPr>
            <p:extLst>
              <p:ext uri="{D42A27DB-BD31-4B8C-83A1-F6EECF244321}">
                <p14:modId xmlns:p14="http://schemas.microsoft.com/office/powerpoint/2010/main" val="2896361309"/>
              </p:ext>
            </p:extLst>
          </p:nvPr>
        </p:nvGraphicFramePr>
        <p:xfrm>
          <a:off x="988836" y="1399320"/>
          <a:ext cx="6070950" cy="1866900"/>
        </p:xfrm>
        <a:graphic>
          <a:graphicData uri="http://schemas.openxmlformats.org/drawingml/2006/table">
            <a:tbl>
              <a:tblPr firstRow="1" bandRow="1">
                <a:noFill/>
                <a:tableStyleId>{5818DD9E-178E-4E9C-A8CA-3D3819AA2345}</a:tableStyleId>
              </a:tblPr>
              <a:tblGrid>
                <a:gridCol w="6070950">
                  <a:extLst>
                    <a:ext uri="{9D8B030D-6E8A-4147-A177-3AD203B41FA5}">
                      <a16:colId xmlns:a16="http://schemas.microsoft.com/office/drawing/2014/main" val="20000"/>
                    </a:ext>
                  </a:extLst>
                </a:gridCol>
              </a:tblGrid>
              <a:tr h="1866900">
                <a:tc>
                  <a:txBody>
                    <a:bodyPr/>
                    <a:lstStyle/>
                    <a:p>
                      <a:pPr marL="0" marR="0" lvl="0" indent="0" algn="l" rtl="0">
                        <a:lnSpc>
                          <a:spcPct val="100000"/>
                        </a:lnSpc>
                        <a:spcBef>
                          <a:spcPts val="0"/>
                        </a:spcBef>
                        <a:spcAft>
                          <a:spcPts val="0"/>
                        </a:spcAft>
                        <a:buNone/>
                      </a:pPr>
                      <a:endParaRPr sz="1400" u="none" strike="noStrike" cap="none" dirty="0"/>
                    </a:p>
                  </a:txBody>
                  <a:tcPr marL="91450" marR="91450" marT="45725" marB="45725"/>
                </a:tc>
                <a:extLst>
                  <a:ext uri="{0D108BD9-81ED-4DB2-BD59-A6C34878D82A}">
                    <a16:rowId xmlns:a16="http://schemas.microsoft.com/office/drawing/2014/main" val="10000"/>
                  </a:ext>
                </a:extLst>
              </a:tr>
            </a:tbl>
          </a:graphicData>
        </a:graphic>
      </p:graphicFrame>
      <p:graphicFrame>
        <p:nvGraphicFramePr>
          <p:cNvPr id="461" name="Google Shape;461;g948bd3dd4a_0_43"/>
          <p:cNvGraphicFramePr/>
          <p:nvPr/>
        </p:nvGraphicFramePr>
        <p:xfrm>
          <a:off x="7210425" y="1115920"/>
          <a:ext cx="4143375" cy="2800025"/>
        </p:xfrm>
        <a:graphic>
          <a:graphicData uri="http://schemas.openxmlformats.org/drawingml/2006/table">
            <a:tbl>
              <a:tblPr firstRow="1" bandRow="1">
                <a:noFill/>
                <a:tableStyleId>{5818DD9E-178E-4E9C-A8CA-3D3819AA2345}</a:tableStyleId>
              </a:tblPr>
              <a:tblGrid>
                <a:gridCol w="4143375">
                  <a:extLst>
                    <a:ext uri="{9D8B030D-6E8A-4147-A177-3AD203B41FA5}">
                      <a16:colId xmlns:a16="http://schemas.microsoft.com/office/drawing/2014/main" val="20000"/>
                    </a:ext>
                  </a:extLst>
                </a:gridCol>
              </a:tblGrid>
              <a:tr h="2800025">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extLst>
                  <a:ext uri="{0D108BD9-81ED-4DB2-BD59-A6C34878D82A}">
                    <a16:rowId xmlns:a16="http://schemas.microsoft.com/office/drawing/2014/main" val="10000"/>
                  </a:ext>
                </a:extLst>
              </a:tr>
            </a:tbl>
          </a:graphicData>
        </a:graphic>
      </p:graphicFrame>
      <p:graphicFrame>
        <p:nvGraphicFramePr>
          <p:cNvPr id="462" name="Google Shape;462;g948bd3dd4a_0_43"/>
          <p:cNvGraphicFramePr/>
          <p:nvPr/>
        </p:nvGraphicFramePr>
        <p:xfrm>
          <a:off x="7210425" y="4199349"/>
          <a:ext cx="4064000" cy="1536275"/>
        </p:xfrm>
        <a:graphic>
          <a:graphicData uri="http://schemas.openxmlformats.org/drawingml/2006/table">
            <a:tbl>
              <a:tblPr firstRow="1" bandRow="1">
                <a:noFill/>
                <a:tableStyleId>{5818DD9E-178E-4E9C-A8CA-3D3819AA2345}</a:tableStyleId>
              </a:tblPr>
              <a:tblGrid>
                <a:gridCol w="4064000">
                  <a:extLst>
                    <a:ext uri="{9D8B030D-6E8A-4147-A177-3AD203B41FA5}">
                      <a16:colId xmlns:a16="http://schemas.microsoft.com/office/drawing/2014/main" val="20000"/>
                    </a:ext>
                  </a:extLst>
                </a:gridCol>
              </a:tblGrid>
              <a:tr h="1536275">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extLst>
                  <a:ext uri="{0D108BD9-81ED-4DB2-BD59-A6C34878D82A}">
                    <a16:rowId xmlns:a16="http://schemas.microsoft.com/office/drawing/2014/main" val="10000"/>
                  </a:ext>
                </a:extLst>
              </a:tr>
            </a:tbl>
          </a:graphicData>
        </a:graphic>
      </p:graphicFrame>
      <p:pic>
        <p:nvPicPr>
          <p:cNvPr id="463" name="Google Shape;463;g948bd3dd4a_0_43"/>
          <p:cNvPicPr preferRelativeResize="0"/>
          <p:nvPr/>
        </p:nvPicPr>
        <p:blipFill>
          <a:blip r:embed="rId6">
            <a:alphaModFix/>
          </a:blip>
          <a:stretch>
            <a:fillRect/>
          </a:stretch>
        </p:blipFill>
        <p:spPr>
          <a:xfrm>
            <a:off x="10991152" y="5870300"/>
            <a:ext cx="1141447" cy="9121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g948bd3dd4a_0_57"/>
          <p:cNvSpPr txBox="1">
            <a:spLocks noGrp="1"/>
          </p:cNvSpPr>
          <p:nvPr>
            <p:ph type="body" idx="1"/>
          </p:nvPr>
        </p:nvSpPr>
        <p:spPr>
          <a:xfrm>
            <a:off x="838200" y="2039900"/>
            <a:ext cx="4052100" cy="3966600"/>
          </a:xfrm>
          <a:prstGeom prst="rect">
            <a:avLst/>
          </a:prstGeom>
          <a:noFill/>
          <a:ln>
            <a:noFill/>
          </a:ln>
        </p:spPr>
        <p:txBody>
          <a:bodyPr spcFirstLastPara="1" wrap="square" lIns="91425" tIns="45700" rIns="91425" bIns="45700" anchor="t" anchorCtr="0">
            <a:noAutofit/>
          </a:bodyPr>
          <a:lstStyle/>
          <a:p>
            <a:pPr marL="457200" lvl="1" indent="0" algn="l" rtl="0">
              <a:lnSpc>
                <a:spcPct val="150000"/>
              </a:lnSpc>
              <a:spcBef>
                <a:spcPts val="0"/>
              </a:spcBef>
              <a:spcAft>
                <a:spcPts val="0"/>
              </a:spcAft>
              <a:buClr>
                <a:schemeClr val="dk1"/>
              </a:buClr>
              <a:buSzPts val="2000"/>
              <a:buNone/>
            </a:pPr>
            <a:endParaRPr sz="2000" b="1">
              <a:latin typeface="Avenir"/>
              <a:ea typeface="Avenir"/>
              <a:cs typeface="Avenir"/>
              <a:sym typeface="Avenir"/>
            </a:endParaRPr>
          </a:p>
          <a:p>
            <a:pPr marL="457200" lvl="1" indent="0" algn="l" rtl="0">
              <a:lnSpc>
                <a:spcPct val="150000"/>
              </a:lnSpc>
              <a:spcBef>
                <a:spcPts val="500"/>
              </a:spcBef>
              <a:spcAft>
                <a:spcPts val="0"/>
              </a:spcAft>
              <a:buClr>
                <a:schemeClr val="dk1"/>
              </a:buClr>
              <a:buSzPts val="2000"/>
              <a:buNone/>
            </a:pPr>
            <a:endParaRPr sz="2000" b="1">
              <a:latin typeface="Avenir"/>
              <a:ea typeface="Avenir"/>
              <a:cs typeface="Avenir"/>
              <a:sym typeface="Avenir"/>
            </a:endParaRPr>
          </a:p>
          <a:p>
            <a:pPr marL="685800" lvl="1" indent="-101600" algn="l" rtl="0">
              <a:lnSpc>
                <a:spcPct val="150000"/>
              </a:lnSpc>
              <a:spcBef>
                <a:spcPts val="500"/>
              </a:spcBef>
              <a:spcAft>
                <a:spcPts val="0"/>
              </a:spcAft>
              <a:buClr>
                <a:schemeClr val="dk1"/>
              </a:buClr>
              <a:buSzPts val="2000"/>
              <a:buNone/>
            </a:pPr>
            <a:endParaRPr sz="2000" b="1">
              <a:latin typeface="Avenir"/>
              <a:ea typeface="Avenir"/>
              <a:cs typeface="Avenir"/>
              <a:sym typeface="Avenir"/>
            </a:endParaRPr>
          </a:p>
          <a:p>
            <a:pPr marL="685800" lvl="1" indent="-101600" algn="l" rtl="0">
              <a:lnSpc>
                <a:spcPct val="150000"/>
              </a:lnSpc>
              <a:spcBef>
                <a:spcPts val="500"/>
              </a:spcBef>
              <a:spcAft>
                <a:spcPts val="0"/>
              </a:spcAft>
              <a:buClr>
                <a:schemeClr val="dk1"/>
              </a:buClr>
              <a:buSzPts val="2000"/>
              <a:buNone/>
            </a:pPr>
            <a:endParaRPr sz="2000">
              <a:latin typeface="Avenir"/>
              <a:ea typeface="Avenir"/>
              <a:cs typeface="Avenir"/>
              <a:sym typeface="Avenir"/>
            </a:endParaRPr>
          </a:p>
          <a:p>
            <a:pPr marL="685800" lvl="1" indent="-101600" algn="l" rtl="0">
              <a:lnSpc>
                <a:spcPct val="150000"/>
              </a:lnSpc>
              <a:spcBef>
                <a:spcPts val="500"/>
              </a:spcBef>
              <a:spcAft>
                <a:spcPts val="0"/>
              </a:spcAft>
              <a:buClr>
                <a:schemeClr val="dk1"/>
              </a:buClr>
              <a:buSzPts val="2000"/>
              <a:buNone/>
            </a:pPr>
            <a:endParaRPr sz="2000">
              <a:latin typeface="Avenir"/>
              <a:ea typeface="Avenir"/>
              <a:cs typeface="Avenir"/>
              <a:sym typeface="Avenir"/>
            </a:endParaRPr>
          </a:p>
          <a:p>
            <a:pPr marL="685800" lvl="1" indent="-101600" algn="l" rtl="0">
              <a:lnSpc>
                <a:spcPct val="150000"/>
              </a:lnSpc>
              <a:spcBef>
                <a:spcPts val="500"/>
              </a:spcBef>
              <a:spcAft>
                <a:spcPts val="0"/>
              </a:spcAft>
              <a:buClr>
                <a:schemeClr val="dk1"/>
              </a:buClr>
              <a:buSzPts val="2000"/>
              <a:buNone/>
            </a:pPr>
            <a:endParaRPr sz="2000" u="sng">
              <a:latin typeface="Avenir"/>
              <a:ea typeface="Avenir"/>
              <a:cs typeface="Avenir"/>
              <a:sym typeface="Avenir"/>
            </a:endParaRPr>
          </a:p>
          <a:p>
            <a:pPr marL="685800" lvl="1" indent="-101600" algn="l" rtl="0">
              <a:lnSpc>
                <a:spcPct val="150000"/>
              </a:lnSpc>
              <a:spcBef>
                <a:spcPts val="500"/>
              </a:spcBef>
              <a:spcAft>
                <a:spcPts val="0"/>
              </a:spcAft>
              <a:buClr>
                <a:schemeClr val="dk1"/>
              </a:buClr>
              <a:buSzPts val="2000"/>
              <a:buNone/>
            </a:pPr>
            <a:endParaRPr sz="2000" b="1">
              <a:latin typeface="Avenir"/>
              <a:ea typeface="Avenir"/>
              <a:cs typeface="Avenir"/>
              <a:sym typeface="Avenir"/>
            </a:endParaRPr>
          </a:p>
        </p:txBody>
      </p:sp>
      <p:sp>
        <p:nvSpPr>
          <p:cNvPr id="469" name="Google Shape;469;g948bd3dd4a_0_57"/>
          <p:cNvSpPr txBox="1"/>
          <p:nvPr/>
        </p:nvSpPr>
        <p:spPr>
          <a:xfrm>
            <a:off x="166325" y="2155775"/>
            <a:ext cx="5918700" cy="2966100"/>
          </a:xfrm>
          <a:prstGeom prst="rect">
            <a:avLst/>
          </a:prstGeom>
          <a:noFill/>
          <a:ln>
            <a:noFill/>
          </a:ln>
        </p:spPr>
        <p:txBody>
          <a:bodyPr spcFirstLastPara="1" wrap="square" lIns="91425" tIns="45700" rIns="91425" bIns="45700" anchor="t" anchorCtr="0">
            <a:noAutofit/>
          </a:bodyPr>
          <a:lstStyle/>
          <a:p>
            <a:pPr marL="0" marR="0" lvl="0" indent="0" algn="just" rtl="0">
              <a:lnSpc>
                <a:spcPct val="90000"/>
              </a:lnSpc>
              <a:spcBef>
                <a:spcPts val="0"/>
              </a:spcBef>
              <a:spcAft>
                <a:spcPts val="0"/>
              </a:spcAft>
              <a:buClr>
                <a:schemeClr val="dk1"/>
              </a:buClr>
              <a:buSzPts val="2800"/>
              <a:buFont typeface="Arial"/>
              <a:buNone/>
            </a:pPr>
            <a:endParaRPr/>
          </a:p>
          <a:p>
            <a:pPr marL="0" marR="0" lvl="0" indent="0" algn="just" rtl="0">
              <a:lnSpc>
                <a:spcPct val="90000"/>
              </a:lnSpc>
              <a:spcBef>
                <a:spcPts val="0"/>
              </a:spcBef>
              <a:spcAft>
                <a:spcPts val="0"/>
              </a:spcAft>
              <a:buClr>
                <a:schemeClr val="dk1"/>
              </a:buClr>
              <a:buSzPts val="2800"/>
              <a:buFont typeface="Arial"/>
              <a:buNone/>
            </a:pPr>
            <a:endParaRPr sz="2800" b="0" i="0" u="none" strike="noStrike" cap="none">
              <a:solidFill>
                <a:schemeClr val="dk1"/>
              </a:solidFill>
              <a:latin typeface="Arial"/>
              <a:ea typeface="Arial"/>
              <a:cs typeface="Arial"/>
              <a:sym typeface="Arial"/>
            </a:endParaRPr>
          </a:p>
          <a:p>
            <a:pPr marL="635000" marR="0" lvl="0" indent="-431800" algn="just" rtl="0">
              <a:lnSpc>
                <a:spcPct val="90000"/>
              </a:lnSpc>
              <a:spcBef>
                <a:spcPts val="1600"/>
              </a:spcBef>
              <a:spcAft>
                <a:spcPts val="0"/>
              </a:spcAft>
              <a:buClr>
                <a:schemeClr val="dk1"/>
              </a:buClr>
              <a:buSzPts val="2400"/>
              <a:buFont typeface="Arial"/>
              <a:buChar char="•"/>
            </a:pPr>
            <a:r>
              <a:rPr lang="en-US" sz="2400">
                <a:solidFill>
                  <a:schemeClr val="dk1"/>
                </a:solidFill>
                <a:latin typeface="Garamond"/>
                <a:ea typeface="Garamond"/>
                <a:cs typeface="Garamond"/>
                <a:sym typeface="Garamond"/>
              </a:rPr>
              <a:t>Customer features</a:t>
            </a:r>
            <a:endParaRPr sz="2400" b="0" i="0" u="none" strike="noStrike" cap="none">
              <a:solidFill>
                <a:schemeClr val="dk1"/>
              </a:solidFill>
              <a:latin typeface="Garamond"/>
              <a:ea typeface="Garamond"/>
              <a:cs typeface="Garamond"/>
              <a:sym typeface="Garamond"/>
            </a:endParaRPr>
          </a:p>
          <a:p>
            <a:pPr marL="635000" marR="0" lvl="0" indent="-431800" algn="just" rtl="0">
              <a:lnSpc>
                <a:spcPct val="90000"/>
              </a:lnSpc>
              <a:spcBef>
                <a:spcPts val="1600"/>
              </a:spcBef>
              <a:spcAft>
                <a:spcPts val="0"/>
              </a:spcAft>
              <a:buClr>
                <a:schemeClr val="dk1"/>
              </a:buClr>
              <a:buSzPts val="2400"/>
              <a:buFont typeface="Garamond"/>
              <a:buChar char="•"/>
            </a:pPr>
            <a:r>
              <a:rPr lang="en-US" sz="2400">
                <a:solidFill>
                  <a:schemeClr val="dk1"/>
                </a:solidFill>
                <a:latin typeface="Garamond"/>
                <a:ea typeface="Garamond"/>
                <a:cs typeface="Garamond"/>
                <a:sym typeface="Garamond"/>
              </a:rPr>
              <a:t>Different weights for different features</a:t>
            </a:r>
            <a:endParaRPr sz="2400">
              <a:solidFill>
                <a:schemeClr val="dk1"/>
              </a:solidFill>
              <a:latin typeface="Garamond"/>
              <a:ea typeface="Garamond"/>
              <a:cs typeface="Garamond"/>
              <a:sym typeface="Garamond"/>
            </a:endParaRPr>
          </a:p>
          <a:p>
            <a:pPr marL="635000" marR="0" lvl="0" indent="-431800" algn="just" rtl="0">
              <a:lnSpc>
                <a:spcPct val="90000"/>
              </a:lnSpc>
              <a:spcBef>
                <a:spcPts val="1600"/>
              </a:spcBef>
              <a:spcAft>
                <a:spcPts val="0"/>
              </a:spcAft>
              <a:buClr>
                <a:schemeClr val="dk1"/>
              </a:buClr>
              <a:buSzPts val="2400"/>
              <a:buFont typeface="Arial"/>
              <a:buChar char="•"/>
            </a:pPr>
            <a:r>
              <a:rPr lang="en-US" sz="2400" b="0" i="0" u="none" strike="noStrike" cap="none">
                <a:solidFill>
                  <a:schemeClr val="dk1"/>
                </a:solidFill>
                <a:latin typeface="Garamond"/>
                <a:ea typeface="Garamond"/>
                <a:cs typeface="Garamond"/>
                <a:sym typeface="Garamond"/>
              </a:rPr>
              <a:t>Cosine Similarity with assigned w</a:t>
            </a:r>
            <a:r>
              <a:rPr lang="en-US" sz="2400">
                <a:solidFill>
                  <a:schemeClr val="dk1"/>
                </a:solidFill>
                <a:latin typeface="Garamond"/>
                <a:ea typeface="Garamond"/>
                <a:cs typeface="Garamond"/>
                <a:sym typeface="Garamond"/>
              </a:rPr>
              <a:t>eights</a:t>
            </a:r>
            <a:endParaRPr sz="2400" b="0" i="0" u="none" strike="noStrike" cap="none">
              <a:solidFill>
                <a:schemeClr val="dk1"/>
              </a:solidFill>
              <a:latin typeface="Arial"/>
              <a:ea typeface="Arial"/>
              <a:cs typeface="Arial"/>
              <a:sym typeface="Arial"/>
            </a:endParaRPr>
          </a:p>
        </p:txBody>
      </p:sp>
      <p:graphicFrame>
        <p:nvGraphicFramePr>
          <p:cNvPr id="470" name="Google Shape;470;g948bd3dd4a_0_57"/>
          <p:cNvGraphicFramePr/>
          <p:nvPr>
            <p:extLst>
              <p:ext uri="{D42A27DB-BD31-4B8C-83A1-F6EECF244321}">
                <p14:modId xmlns:p14="http://schemas.microsoft.com/office/powerpoint/2010/main" val="751731282"/>
              </p:ext>
            </p:extLst>
          </p:nvPr>
        </p:nvGraphicFramePr>
        <p:xfrm>
          <a:off x="5824675" y="416900"/>
          <a:ext cx="5152525" cy="5609350"/>
        </p:xfrm>
        <a:graphic>
          <a:graphicData uri="http://schemas.openxmlformats.org/drawingml/2006/table">
            <a:tbl>
              <a:tblPr>
                <a:noFill/>
                <a:tableStyleId>{0E312740-CF41-4916-87E7-F12403BCB56B}</a:tableStyleId>
              </a:tblPr>
              <a:tblGrid>
                <a:gridCol w="1445850">
                  <a:extLst>
                    <a:ext uri="{9D8B030D-6E8A-4147-A177-3AD203B41FA5}">
                      <a16:colId xmlns:a16="http://schemas.microsoft.com/office/drawing/2014/main" val="20000"/>
                    </a:ext>
                  </a:extLst>
                </a:gridCol>
                <a:gridCol w="1386500">
                  <a:extLst>
                    <a:ext uri="{9D8B030D-6E8A-4147-A177-3AD203B41FA5}">
                      <a16:colId xmlns:a16="http://schemas.microsoft.com/office/drawing/2014/main" val="20001"/>
                    </a:ext>
                  </a:extLst>
                </a:gridCol>
                <a:gridCol w="696350">
                  <a:extLst>
                    <a:ext uri="{9D8B030D-6E8A-4147-A177-3AD203B41FA5}">
                      <a16:colId xmlns:a16="http://schemas.microsoft.com/office/drawing/2014/main" val="20002"/>
                    </a:ext>
                  </a:extLst>
                </a:gridCol>
                <a:gridCol w="1623825">
                  <a:extLst>
                    <a:ext uri="{9D8B030D-6E8A-4147-A177-3AD203B41FA5}">
                      <a16:colId xmlns:a16="http://schemas.microsoft.com/office/drawing/2014/main" val="20003"/>
                    </a:ext>
                  </a:extLst>
                </a:gridCol>
              </a:tblGrid>
              <a:tr h="383425">
                <a:tc>
                  <a:txBody>
                    <a:bodyPr/>
                    <a:lstStyle/>
                    <a:p>
                      <a:pPr marL="0" lvl="0" indent="0" algn="ctr" rtl="0">
                        <a:lnSpc>
                          <a:spcPct val="115000"/>
                        </a:lnSpc>
                        <a:spcBef>
                          <a:spcPts val="0"/>
                        </a:spcBef>
                        <a:spcAft>
                          <a:spcPts val="0"/>
                        </a:spcAft>
                        <a:buNone/>
                      </a:pPr>
                      <a:r>
                        <a:rPr lang="en-US" sz="1500" b="1">
                          <a:latin typeface="Garamond"/>
                          <a:ea typeface="Garamond"/>
                          <a:cs typeface="Garamond"/>
                          <a:sym typeface="Garamond"/>
                        </a:rPr>
                        <a:t>Category</a:t>
                      </a:r>
                      <a:endParaRPr sz="1500" b="1">
                        <a:latin typeface="Garamond"/>
                        <a:ea typeface="Garamond"/>
                        <a:cs typeface="Garamond"/>
                        <a:sym typeface="Garamond"/>
                      </a:endParaRPr>
                    </a:p>
                  </a:txBody>
                  <a:tcPr marL="28575" marR="28575" marT="91425" marB="91425"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500" b="1">
                          <a:latin typeface="Garamond"/>
                          <a:ea typeface="Garamond"/>
                          <a:cs typeface="Garamond"/>
                          <a:sym typeface="Garamond"/>
                        </a:rPr>
                        <a:t>Specific Feature</a:t>
                      </a:r>
                      <a:endParaRPr sz="1500" b="1">
                        <a:latin typeface="Garamond"/>
                        <a:ea typeface="Garamond"/>
                        <a:cs typeface="Garamond"/>
                        <a:sym typeface="Garamond"/>
                      </a:endParaRPr>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tc>
                  <a:txBody>
                    <a:bodyPr/>
                    <a:lstStyle/>
                    <a:p>
                      <a:pPr marL="0" lvl="0" indent="0" algn="ctr" rtl="0">
                        <a:lnSpc>
                          <a:spcPct val="115000"/>
                        </a:lnSpc>
                        <a:spcBef>
                          <a:spcPts val="0"/>
                        </a:spcBef>
                        <a:spcAft>
                          <a:spcPts val="0"/>
                        </a:spcAft>
                        <a:buNone/>
                      </a:pPr>
                      <a:r>
                        <a:rPr lang="en-US" sz="1500" b="1" dirty="0">
                          <a:latin typeface="Garamond"/>
                          <a:ea typeface="Garamond"/>
                          <a:cs typeface="Garamond"/>
                          <a:sym typeface="Garamond"/>
                        </a:rPr>
                        <a:t>Weight</a:t>
                      </a:r>
                      <a:endParaRPr sz="1500" b="1" dirty="0">
                        <a:latin typeface="Garamond"/>
                        <a:ea typeface="Garamond"/>
                        <a:cs typeface="Garamond"/>
                        <a:sym typeface="Garamond"/>
                      </a:endParaRPr>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lumMod val="75000"/>
                      </a:schemeClr>
                    </a:solidFill>
                  </a:tcPr>
                </a:tc>
                <a:tc>
                  <a:txBody>
                    <a:bodyPr/>
                    <a:lstStyle/>
                    <a:p>
                      <a:pPr marL="0" lvl="0" indent="0" algn="ctr" rtl="0">
                        <a:lnSpc>
                          <a:spcPct val="115000"/>
                        </a:lnSpc>
                        <a:spcBef>
                          <a:spcPts val="0"/>
                        </a:spcBef>
                        <a:spcAft>
                          <a:spcPts val="0"/>
                        </a:spcAft>
                        <a:buNone/>
                      </a:pPr>
                      <a:r>
                        <a:rPr lang="en-US" sz="1500" b="1" dirty="0">
                          <a:latin typeface="Garamond"/>
                          <a:ea typeface="Garamond"/>
                          <a:cs typeface="Garamond"/>
                          <a:sym typeface="Garamond"/>
                        </a:rPr>
                        <a:t>Logic (overall)</a:t>
                      </a:r>
                      <a:endParaRPr sz="1500" b="1" dirty="0">
                        <a:latin typeface="Garamond"/>
                        <a:ea typeface="Garamond"/>
                        <a:cs typeface="Garamond"/>
                        <a:sym typeface="Garamond"/>
                      </a:endParaRPr>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772075">
                <a:tc>
                  <a:txBody>
                    <a:bodyPr/>
                    <a:lstStyle/>
                    <a:p>
                      <a:pPr marL="0" lvl="0" indent="0" algn="ctr" rtl="0">
                        <a:lnSpc>
                          <a:spcPct val="115000"/>
                        </a:lnSpc>
                        <a:spcBef>
                          <a:spcPts val="0"/>
                        </a:spcBef>
                        <a:spcAft>
                          <a:spcPts val="0"/>
                        </a:spcAft>
                        <a:buNone/>
                      </a:pPr>
                      <a:r>
                        <a:rPr lang="en-US" sz="1100" b="1">
                          <a:latin typeface="Garamond"/>
                          <a:ea typeface="Garamond"/>
                          <a:cs typeface="Garamond"/>
                          <a:sym typeface="Garamond"/>
                        </a:rPr>
                        <a:t>Gender</a:t>
                      </a:r>
                      <a:endParaRPr sz="1100" b="1">
                        <a:latin typeface="Garamond"/>
                        <a:ea typeface="Garamond"/>
                        <a:cs typeface="Garamond"/>
                        <a:sym typeface="Garamond"/>
                      </a:endParaRPr>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100" b="1">
                          <a:latin typeface="Garamond"/>
                          <a:ea typeface="Garamond"/>
                          <a:cs typeface="Garamond"/>
                          <a:sym typeface="Garamond"/>
                        </a:rPr>
                        <a:t>Male</a:t>
                      </a:r>
                      <a:endParaRPr sz="1100" b="1">
                        <a:latin typeface="Garamond"/>
                        <a:ea typeface="Garamond"/>
                        <a:cs typeface="Garamond"/>
                        <a:sym typeface="Garamond"/>
                      </a:endParaRPr>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100" b="1">
                          <a:latin typeface="Garamond"/>
                          <a:ea typeface="Garamond"/>
                          <a:cs typeface="Garamond"/>
                          <a:sym typeface="Garamond"/>
                        </a:rPr>
                        <a:t>2</a:t>
                      </a:r>
                      <a:endParaRPr sz="1100" b="1">
                        <a:latin typeface="Garamond"/>
                        <a:ea typeface="Garamond"/>
                        <a:cs typeface="Garamond"/>
                        <a:sym typeface="Garamond"/>
                      </a:endParaRPr>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100" b="1">
                          <a:latin typeface="Garamond"/>
                          <a:ea typeface="Garamond"/>
                          <a:cs typeface="Garamond"/>
                          <a:sym typeface="Garamond"/>
                        </a:rPr>
                        <a:t>No indication that gender would affect the consumption in coffee</a:t>
                      </a:r>
                      <a:endParaRPr sz="1100" b="1">
                        <a:latin typeface="Garamond"/>
                        <a:ea typeface="Garamond"/>
                        <a:cs typeface="Garamond"/>
                        <a:sym typeface="Garamond"/>
                      </a:endParaRPr>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153125">
                <a:tc>
                  <a:txBody>
                    <a:bodyPr/>
                    <a:lstStyle/>
                    <a:p>
                      <a:pPr marL="0" lvl="0" indent="0" algn="ctr" rtl="0">
                        <a:lnSpc>
                          <a:spcPct val="115000"/>
                        </a:lnSpc>
                        <a:spcBef>
                          <a:spcPts val="0"/>
                        </a:spcBef>
                        <a:spcAft>
                          <a:spcPts val="0"/>
                        </a:spcAft>
                        <a:buNone/>
                      </a:pPr>
                      <a:r>
                        <a:rPr lang="en-US" sz="1100" b="1">
                          <a:latin typeface="Garamond"/>
                          <a:ea typeface="Garamond"/>
                          <a:cs typeface="Garamond"/>
                          <a:sym typeface="Garamond"/>
                        </a:rPr>
                        <a:t>Age</a:t>
                      </a:r>
                      <a:endParaRPr sz="1100" b="1">
                        <a:latin typeface="Garamond"/>
                        <a:ea typeface="Garamond"/>
                        <a:cs typeface="Garamond"/>
                        <a:sym typeface="Garamond"/>
                      </a:endParaRPr>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100" b="1">
                          <a:latin typeface="Garamond"/>
                          <a:ea typeface="Garamond"/>
                          <a:cs typeface="Garamond"/>
                          <a:sym typeface="Garamond"/>
                        </a:rPr>
                        <a:t>age_15to20/age_20to30/age_30to40/age_40to50/age_50to60/age_60to70/age_morethan70</a:t>
                      </a:r>
                      <a:endParaRPr sz="1100" b="1">
                        <a:latin typeface="Garamond"/>
                        <a:ea typeface="Garamond"/>
                        <a:cs typeface="Garamond"/>
                        <a:sym typeface="Garamond"/>
                      </a:endParaRPr>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100" b="1">
                          <a:latin typeface="Garamond"/>
                          <a:ea typeface="Garamond"/>
                          <a:cs typeface="Garamond"/>
                          <a:sym typeface="Garamond"/>
                        </a:rPr>
                        <a:t>3</a:t>
                      </a:r>
                      <a:endParaRPr sz="1100" b="1">
                        <a:latin typeface="Garamond"/>
                        <a:ea typeface="Garamond"/>
                        <a:cs typeface="Garamond"/>
                        <a:sym typeface="Garamond"/>
                      </a:endParaRPr>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100" b="1">
                          <a:latin typeface="Garamond"/>
                          <a:ea typeface="Garamond"/>
                          <a:cs typeface="Garamond"/>
                          <a:sym typeface="Garamond"/>
                        </a:rPr>
                        <a:t>Working-age people may consume more coffee than teenager/elder people</a:t>
                      </a:r>
                      <a:endParaRPr sz="1100" b="1">
                        <a:latin typeface="Garamond"/>
                        <a:ea typeface="Garamond"/>
                        <a:cs typeface="Garamond"/>
                        <a:sym typeface="Garamond"/>
                      </a:endParaRPr>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031150">
                <a:tc>
                  <a:txBody>
                    <a:bodyPr/>
                    <a:lstStyle/>
                    <a:p>
                      <a:pPr marL="0" lvl="0" indent="0" algn="ctr" rtl="0">
                        <a:lnSpc>
                          <a:spcPct val="115000"/>
                        </a:lnSpc>
                        <a:spcBef>
                          <a:spcPts val="0"/>
                        </a:spcBef>
                        <a:spcAft>
                          <a:spcPts val="0"/>
                        </a:spcAft>
                        <a:buNone/>
                      </a:pPr>
                      <a:r>
                        <a:rPr lang="en-US" sz="1100" b="1">
                          <a:latin typeface="Garamond"/>
                          <a:ea typeface="Garamond"/>
                          <a:cs typeface="Garamond"/>
                          <a:sym typeface="Garamond"/>
                        </a:rPr>
                        <a:t>Income</a:t>
                      </a:r>
                      <a:endParaRPr sz="1100" b="1">
                        <a:latin typeface="Garamond"/>
                        <a:ea typeface="Garamond"/>
                        <a:cs typeface="Garamond"/>
                        <a:sym typeface="Garamond"/>
                      </a:endParaRPr>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100" b="1">
                          <a:latin typeface="Garamond"/>
                          <a:ea typeface="Garamond"/>
                          <a:cs typeface="Garamond"/>
                          <a:sym typeface="Garamond"/>
                        </a:rPr>
                        <a:t>low_income/mid_income/high_income</a:t>
                      </a:r>
                      <a:endParaRPr sz="1100" b="1">
                        <a:latin typeface="Garamond"/>
                        <a:ea typeface="Garamond"/>
                        <a:cs typeface="Garamond"/>
                        <a:sym typeface="Garamond"/>
                      </a:endParaRPr>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100" b="1">
                          <a:latin typeface="Garamond"/>
                          <a:ea typeface="Garamond"/>
                          <a:cs typeface="Garamond"/>
                          <a:sym typeface="Garamond"/>
                        </a:rPr>
                        <a:t>5</a:t>
                      </a:r>
                      <a:endParaRPr sz="1100" b="1">
                        <a:latin typeface="Garamond"/>
                        <a:ea typeface="Garamond"/>
                        <a:cs typeface="Garamond"/>
                        <a:sym typeface="Garamond"/>
                      </a:endParaRPr>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100" b="1">
                          <a:latin typeface="Garamond"/>
                          <a:ea typeface="Garamond"/>
                          <a:cs typeface="Garamond"/>
                          <a:sym typeface="Garamond"/>
                        </a:rPr>
                        <a:t>Income plays determinant role in coffee consumption (more spare income, more consumption)</a:t>
                      </a:r>
                      <a:endParaRPr sz="1100" b="1">
                        <a:latin typeface="Garamond"/>
                        <a:ea typeface="Garamond"/>
                        <a:cs typeface="Garamond"/>
                        <a:sym typeface="Garamond"/>
                      </a:endParaRPr>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153125">
                <a:tc>
                  <a:txBody>
                    <a:bodyPr/>
                    <a:lstStyle/>
                    <a:p>
                      <a:pPr marL="0" lvl="0" indent="0" algn="ctr" rtl="0">
                        <a:lnSpc>
                          <a:spcPct val="115000"/>
                        </a:lnSpc>
                        <a:spcBef>
                          <a:spcPts val="0"/>
                        </a:spcBef>
                        <a:spcAft>
                          <a:spcPts val="0"/>
                        </a:spcAft>
                        <a:buNone/>
                      </a:pPr>
                      <a:r>
                        <a:rPr lang="en-US" sz="1100" b="1">
                          <a:latin typeface="Garamond"/>
                          <a:ea typeface="Garamond"/>
                          <a:cs typeface="Garamond"/>
                          <a:sym typeface="Garamond"/>
                        </a:rPr>
                        <a:t>Membership Years</a:t>
                      </a:r>
                      <a:endParaRPr sz="1100" b="1">
                        <a:latin typeface="Garamond"/>
                        <a:ea typeface="Garamond"/>
                        <a:cs typeface="Garamond"/>
                        <a:sym typeface="Garamond"/>
                      </a:endParaRPr>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100" b="1">
                          <a:latin typeface="Garamond"/>
                          <a:ea typeface="Garamond"/>
                          <a:cs typeface="Garamond"/>
                          <a:sym typeface="Garamond"/>
                        </a:rPr>
                        <a:t>mbr_lessthan_1_year/mbr_1to2_years/mbr_2to3_years/mbr_3to4_years/mbr_morethan_4_years</a:t>
                      </a:r>
                      <a:endParaRPr sz="1100" b="1">
                        <a:latin typeface="Garamond"/>
                        <a:ea typeface="Garamond"/>
                        <a:cs typeface="Garamond"/>
                        <a:sym typeface="Garamond"/>
                      </a:endParaRPr>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100" b="1">
                          <a:latin typeface="Garamond"/>
                          <a:ea typeface="Garamond"/>
                          <a:cs typeface="Garamond"/>
                          <a:sym typeface="Garamond"/>
                        </a:rPr>
                        <a:t>2</a:t>
                      </a:r>
                      <a:endParaRPr sz="1100" b="1">
                        <a:latin typeface="Garamond"/>
                        <a:ea typeface="Garamond"/>
                        <a:cs typeface="Garamond"/>
                        <a:sym typeface="Garamond"/>
                      </a:endParaRPr>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100" b="1">
                          <a:latin typeface="Garamond"/>
                          <a:ea typeface="Garamond"/>
                          <a:cs typeface="Garamond"/>
                          <a:sym typeface="Garamond"/>
                        </a:rPr>
                        <a:t>Loyal customers tend to have consistent coffee consumption habit</a:t>
                      </a:r>
                      <a:endParaRPr sz="1100" b="1">
                        <a:latin typeface="Garamond"/>
                        <a:ea typeface="Garamond"/>
                        <a:cs typeface="Garamond"/>
                        <a:sym typeface="Garamond"/>
                      </a:endParaRPr>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959650">
                <a:tc>
                  <a:txBody>
                    <a:bodyPr/>
                    <a:lstStyle/>
                    <a:p>
                      <a:pPr marL="0" lvl="0" indent="0" algn="ctr" rtl="0">
                        <a:lnSpc>
                          <a:spcPct val="115000"/>
                        </a:lnSpc>
                        <a:spcBef>
                          <a:spcPts val="0"/>
                        </a:spcBef>
                        <a:spcAft>
                          <a:spcPts val="0"/>
                        </a:spcAft>
                        <a:buNone/>
                      </a:pPr>
                      <a:r>
                        <a:rPr lang="en-US" sz="1100" b="1">
                          <a:latin typeface="Garamond"/>
                          <a:ea typeface="Garamond"/>
                          <a:cs typeface="Garamond"/>
                          <a:sym typeface="Garamond"/>
                        </a:rPr>
                        <a:t>Attitude towards Starbucks</a:t>
                      </a:r>
                      <a:endParaRPr sz="1100" b="1">
                        <a:latin typeface="Garamond"/>
                        <a:ea typeface="Garamond"/>
                        <a:cs typeface="Garamond"/>
                        <a:sym typeface="Garamond"/>
                      </a:endParaRPr>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100" b="1">
                          <a:latin typeface="Garamond"/>
                          <a:ea typeface="Garamond"/>
                          <a:cs typeface="Garamond"/>
                          <a:sym typeface="Garamond"/>
                        </a:rPr>
                        <a:t>strong_positive/weak_positive/neutral/weak_negative/strong_negative</a:t>
                      </a:r>
                      <a:endParaRPr sz="1100" b="1">
                        <a:latin typeface="Garamond"/>
                        <a:ea typeface="Garamond"/>
                        <a:cs typeface="Garamond"/>
                        <a:sym typeface="Garamond"/>
                      </a:endParaRPr>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100" b="1">
                          <a:latin typeface="Garamond"/>
                          <a:ea typeface="Garamond"/>
                          <a:cs typeface="Garamond"/>
                          <a:sym typeface="Garamond"/>
                        </a:rPr>
                        <a:t>4</a:t>
                      </a:r>
                      <a:endParaRPr sz="1100" b="1">
                        <a:latin typeface="Garamond"/>
                        <a:ea typeface="Garamond"/>
                        <a:cs typeface="Garamond"/>
                        <a:sym typeface="Garamond"/>
                      </a:endParaRPr>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100" b="1" dirty="0">
                          <a:latin typeface="Garamond"/>
                          <a:ea typeface="Garamond"/>
                          <a:cs typeface="Garamond"/>
                          <a:sym typeface="Garamond"/>
                        </a:rPr>
                        <a:t>Reviews matter the most since it determines which coffee brands the customer might choose</a:t>
                      </a:r>
                      <a:endParaRPr sz="1100" b="1" dirty="0">
                        <a:latin typeface="Garamond"/>
                        <a:ea typeface="Garamond"/>
                        <a:cs typeface="Garamond"/>
                        <a:sym typeface="Garamond"/>
                      </a:endParaRPr>
                    </a:p>
                  </a:txBody>
                  <a:tcPr marL="28575" marR="28575" marT="91425" marB="91425"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71" name="Google Shape;471;g948bd3dd4a_0_57"/>
          <p:cNvSpPr txBox="1">
            <a:spLocks noGrp="1"/>
          </p:cNvSpPr>
          <p:nvPr>
            <p:ph type="title"/>
          </p:nvPr>
        </p:nvSpPr>
        <p:spPr>
          <a:xfrm>
            <a:off x="375900" y="416903"/>
            <a:ext cx="5152500" cy="1623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Garamond"/>
              <a:buNone/>
            </a:pPr>
            <a:r>
              <a:rPr lang="en-US" b="1">
                <a:latin typeface="Garamond"/>
                <a:ea typeface="Garamond"/>
                <a:cs typeface="Garamond"/>
                <a:sym typeface="Garamond"/>
              </a:rPr>
              <a:t>Determining most similar customers</a:t>
            </a:r>
            <a:endParaRPr/>
          </a:p>
        </p:txBody>
      </p:sp>
      <p:pic>
        <p:nvPicPr>
          <p:cNvPr id="472" name="Google Shape;472;g948bd3dd4a_0_57"/>
          <p:cNvPicPr preferRelativeResize="0"/>
          <p:nvPr/>
        </p:nvPicPr>
        <p:blipFill>
          <a:blip r:embed="rId3">
            <a:alphaModFix/>
          </a:blip>
          <a:stretch>
            <a:fillRect/>
          </a:stretch>
        </p:blipFill>
        <p:spPr>
          <a:xfrm>
            <a:off x="10991152" y="5870300"/>
            <a:ext cx="1141447" cy="9121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g948bd3dd4a_0_6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Garamond"/>
              <a:buNone/>
            </a:pPr>
            <a:r>
              <a:rPr lang="en-US" b="1">
                <a:latin typeface="Garamond"/>
                <a:ea typeface="Garamond"/>
                <a:cs typeface="Garamond"/>
                <a:sym typeface="Garamond"/>
              </a:rPr>
              <a:t>Q5: Recommending Offers</a:t>
            </a:r>
            <a:endParaRPr/>
          </a:p>
        </p:txBody>
      </p:sp>
      <p:sp>
        <p:nvSpPr>
          <p:cNvPr id="478" name="Google Shape;478;g948bd3dd4a_0_66"/>
          <p:cNvSpPr txBox="1">
            <a:spLocks noGrp="1"/>
          </p:cNvSpPr>
          <p:nvPr>
            <p:ph type="body" idx="1"/>
          </p:nvPr>
        </p:nvSpPr>
        <p:spPr>
          <a:xfrm>
            <a:off x="708000" y="1502725"/>
            <a:ext cx="5093700" cy="980400"/>
          </a:xfrm>
          <a:prstGeom prst="rect">
            <a:avLst/>
          </a:prstGeom>
          <a:noFill/>
          <a:ln>
            <a:noFill/>
          </a:ln>
        </p:spPr>
        <p:txBody>
          <a:bodyPr spcFirstLastPara="1" wrap="square" lIns="91425" tIns="45700" rIns="91425" bIns="45700" anchor="t" anchorCtr="0">
            <a:noAutofit/>
          </a:bodyPr>
          <a:lstStyle/>
          <a:p>
            <a:pPr marL="457200" lvl="1" indent="0" algn="ctr" rtl="0">
              <a:lnSpc>
                <a:spcPct val="150000"/>
              </a:lnSpc>
              <a:spcBef>
                <a:spcPts val="0"/>
              </a:spcBef>
              <a:spcAft>
                <a:spcPts val="0"/>
              </a:spcAft>
              <a:buClr>
                <a:schemeClr val="dk1"/>
              </a:buClr>
              <a:buSzPts val="2000"/>
              <a:buNone/>
            </a:pPr>
            <a:endParaRPr sz="2000" b="1">
              <a:latin typeface="Avenir"/>
              <a:ea typeface="Avenir"/>
              <a:cs typeface="Avenir"/>
              <a:sym typeface="Avenir"/>
            </a:endParaRPr>
          </a:p>
          <a:p>
            <a:pPr marL="457200" lvl="1" indent="0" algn="ctr" rtl="0">
              <a:lnSpc>
                <a:spcPct val="150000"/>
              </a:lnSpc>
              <a:spcBef>
                <a:spcPts val="500"/>
              </a:spcBef>
              <a:spcAft>
                <a:spcPts val="0"/>
              </a:spcAft>
              <a:buClr>
                <a:schemeClr val="dk1"/>
              </a:buClr>
              <a:buSzPts val="2000"/>
              <a:buNone/>
            </a:pPr>
            <a:r>
              <a:rPr lang="en-US" sz="2000" b="1">
                <a:latin typeface="Garamond"/>
                <a:ea typeface="Garamond"/>
                <a:cs typeface="Garamond"/>
                <a:sym typeface="Garamond"/>
              </a:rPr>
              <a:t>New Customers</a:t>
            </a:r>
            <a:endParaRPr sz="2000" b="1">
              <a:latin typeface="Garamond"/>
              <a:ea typeface="Garamond"/>
              <a:cs typeface="Garamond"/>
              <a:sym typeface="Garamond"/>
            </a:endParaRPr>
          </a:p>
          <a:p>
            <a:pPr marL="685800" lvl="1" indent="-101600" algn="ctr" rtl="0">
              <a:lnSpc>
                <a:spcPct val="150000"/>
              </a:lnSpc>
              <a:spcBef>
                <a:spcPts val="500"/>
              </a:spcBef>
              <a:spcAft>
                <a:spcPts val="0"/>
              </a:spcAft>
              <a:buClr>
                <a:schemeClr val="dk1"/>
              </a:buClr>
              <a:buSzPts val="2000"/>
              <a:buNone/>
            </a:pPr>
            <a:endParaRPr sz="2000" b="1">
              <a:latin typeface="Avenir"/>
              <a:ea typeface="Avenir"/>
              <a:cs typeface="Avenir"/>
              <a:sym typeface="Avenir"/>
            </a:endParaRPr>
          </a:p>
          <a:p>
            <a:pPr marL="685800" lvl="1" indent="-101600" algn="ctr" rtl="0">
              <a:lnSpc>
                <a:spcPct val="150000"/>
              </a:lnSpc>
              <a:spcBef>
                <a:spcPts val="500"/>
              </a:spcBef>
              <a:spcAft>
                <a:spcPts val="0"/>
              </a:spcAft>
              <a:buClr>
                <a:schemeClr val="dk1"/>
              </a:buClr>
              <a:buSzPts val="2000"/>
              <a:buNone/>
            </a:pPr>
            <a:endParaRPr sz="2000">
              <a:latin typeface="Avenir"/>
              <a:ea typeface="Avenir"/>
              <a:cs typeface="Avenir"/>
              <a:sym typeface="Avenir"/>
            </a:endParaRPr>
          </a:p>
          <a:p>
            <a:pPr marL="685800" lvl="1" indent="-101600" algn="ctr" rtl="0">
              <a:lnSpc>
                <a:spcPct val="150000"/>
              </a:lnSpc>
              <a:spcBef>
                <a:spcPts val="500"/>
              </a:spcBef>
              <a:spcAft>
                <a:spcPts val="0"/>
              </a:spcAft>
              <a:buClr>
                <a:schemeClr val="dk1"/>
              </a:buClr>
              <a:buSzPts val="2000"/>
              <a:buNone/>
            </a:pPr>
            <a:endParaRPr sz="2000">
              <a:latin typeface="Avenir"/>
              <a:ea typeface="Avenir"/>
              <a:cs typeface="Avenir"/>
              <a:sym typeface="Avenir"/>
            </a:endParaRPr>
          </a:p>
          <a:p>
            <a:pPr marL="685800" lvl="1" indent="-101600" algn="ctr" rtl="0">
              <a:lnSpc>
                <a:spcPct val="150000"/>
              </a:lnSpc>
              <a:spcBef>
                <a:spcPts val="500"/>
              </a:spcBef>
              <a:spcAft>
                <a:spcPts val="0"/>
              </a:spcAft>
              <a:buClr>
                <a:schemeClr val="dk1"/>
              </a:buClr>
              <a:buSzPts val="2000"/>
              <a:buNone/>
            </a:pPr>
            <a:endParaRPr sz="2000" u="sng">
              <a:latin typeface="Avenir"/>
              <a:ea typeface="Avenir"/>
              <a:cs typeface="Avenir"/>
              <a:sym typeface="Avenir"/>
            </a:endParaRPr>
          </a:p>
          <a:p>
            <a:pPr marL="685800" lvl="1" indent="-101600" algn="ctr" rtl="0">
              <a:lnSpc>
                <a:spcPct val="150000"/>
              </a:lnSpc>
              <a:spcBef>
                <a:spcPts val="500"/>
              </a:spcBef>
              <a:spcAft>
                <a:spcPts val="0"/>
              </a:spcAft>
              <a:buClr>
                <a:schemeClr val="dk1"/>
              </a:buClr>
              <a:buSzPts val="2000"/>
              <a:buNone/>
            </a:pPr>
            <a:r>
              <a:rPr lang="en-US" sz="2000" b="1">
                <a:latin typeface="Avenir"/>
                <a:ea typeface="Avenir"/>
                <a:cs typeface="Avenir"/>
                <a:sym typeface="Avenir"/>
              </a:rPr>
              <a:t>New</a:t>
            </a:r>
            <a:endParaRPr sz="2000" b="1">
              <a:latin typeface="Avenir"/>
              <a:ea typeface="Avenir"/>
              <a:cs typeface="Avenir"/>
              <a:sym typeface="Avenir"/>
            </a:endParaRPr>
          </a:p>
        </p:txBody>
      </p:sp>
      <p:pic>
        <p:nvPicPr>
          <p:cNvPr id="479" name="Google Shape;479;g948bd3dd4a_0_66"/>
          <p:cNvPicPr preferRelativeResize="0"/>
          <p:nvPr/>
        </p:nvPicPr>
        <p:blipFill>
          <a:blip r:embed="rId3">
            <a:alphaModFix/>
          </a:blip>
          <a:stretch>
            <a:fillRect/>
          </a:stretch>
        </p:blipFill>
        <p:spPr>
          <a:xfrm>
            <a:off x="291550" y="2671225"/>
            <a:ext cx="6144876" cy="2649775"/>
          </a:xfrm>
          <a:prstGeom prst="rect">
            <a:avLst/>
          </a:prstGeom>
          <a:noFill/>
          <a:ln>
            <a:noFill/>
          </a:ln>
        </p:spPr>
      </p:pic>
      <p:sp>
        <p:nvSpPr>
          <p:cNvPr id="480" name="Google Shape;480;g948bd3dd4a_0_66"/>
          <p:cNvSpPr txBox="1">
            <a:spLocks noGrp="1"/>
          </p:cNvSpPr>
          <p:nvPr>
            <p:ph type="body" idx="1"/>
          </p:nvPr>
        </p:nvSpPr>
        <p:spPr>
          <a:xfrm>
            <a:off x="6837875" y="1444850"/>
            <a:ext cx="5093700" cy="980400"/>
          </a:xfrm>
          <a:prstGeom prst="rect">
            <a:avLst/>
          </a:prstGeom>
          <a:noFill/>
          <a:ln>
            <a:noFill/>
          </a:ln>
        </p:spPr>
        <p:txBody>
          <a:bodyPr spcFirstLastPara="1" wrap="square" lIns="91425" tIns="45700" rIns="91425" bIns="45700" anchor="t" anchorCtr="0">
            <a:noAutofit/>
          </a:bodyPr>
          <a:lstStyle/>
          <a:p>
            <a:pPr marL="457200" lvl="1" indent="0" algn="ctr" rtl="0">
              <a:lnSpc>
                <a:spcPct val="150000"/>
              </a:lnSpc>
              <a:spcBef>
                <a:spcPts val="0"/>
              </a:spcBef>
              <a:spcAft>
                <a:spcPts val="0"/>
              </a:spcAft>
              <a:buClr>
                <a:schemeClr val="dk1"/>
              </a:buClr>
              <a:buSzPts val="2000"/>
              <a:buNone/>
            </a:pPr>
            <a:endParaRPr sz="2000" b="1">
              <a:latin typeface="Avenir"/>
              <a:ea typeface="Avenir"/>
              <a:cs typeface="Avenir"/>
              <a:sym typeface="Avenir"/>
            </a:endParaRPr>
          </a:p>
          <a:p>
            <a:pPr marL="457200" lvl="1" indent="0" algn="ctr" rtl="0">
              <a:lnSpc>
                <a:spcPct val="150000"/>
              </a:lnSpc>
              <a:spcBef>
                <a:spcPts val="500"/>
              </a:spcBef>
              <a:spcAft>
                <a:spcPts val="0"/>
              </a:spcAft>
              <a:buClr>
                <a:schemeClr val="dk1"/>
              </a:buClr>
              <a:buSzPts val="2000"/>
              <a:buNone/>
            </a:pPr>
            <a:r>
              <a:rPr lang="en-US" sz="2000" b="1">
                <a:latin typeface="Garamond"/>
                <a:ea typeface="Garamond"/>
                <a:cs typeface="Garamond"/>
                <a:sym typeface="Garamond"/>
              </a:rPr>
              <a:t>Existing Customers</a:t>
            </a:r>
            <a:endParaRPr sz="2000" b="1">
              <a:latin typeface="Garamond"/>
              <a:ea typeface="Garamond"/>
              <a:cs typeface="Garamond"/>
              <a:sym typeface="Garamond"/>
            </a:endParaRPr>
          </a:p>
          <a:p>
            <a:pPr marL="685800" lvl="1" indent="-101600" algn="ctr" rtl="0">
              <a:lnSpc>
                <a:spcPct val="150000"/>
              </a:lnSpc>
              <a:spcBef>
                <a:spcPts val="500"/>
              </a:spcBef>
              <a:spcAft>
                <a:spcPts val="0"/>
              </a:spcAft>
              <a:buClr>
                <a:schemeClr val="dk1"/>
              </a:buClr>
              <a:buSzPts val="2000"/>
              <a:buNone/>
            </a:pPr>
            <a:endParaRPr sz="2000" b="1">
              <a:latin typeface="Avenir"/>
              <a:ea typeface="Avenir"/>
              <a:cs typeface="Avenir"/>
              <a:sym typeface="Avenir"/>
            </a:endParaRPr>
          </a:p>
          <a:p>
            <a:pPr marL="685800" lvl="1" indent="-101600" algn="ctr" rtl="0">
              <a:lnSpc>
                <a:spcPct val="150000"/>
              </a:lnSpc>
              <a:spcBef>
                <a:spcPts val="500"/>
              </a:spcBef>
              <a:spcAft>
                <a:spcPts val="0"/>
              </a:spcAft>
              <a:buClr>
                <a:schemeClr val="dk1"/>
              </a:buClr>
              <a:buSzPts val="2000"/>
              <a:buNone/>
            </a:pPr>
            <a:endParaRPr sz="2000">
              <a:latin typeface="Avenir"/>
              <a:ea typeface="Avenir"/>
              <a:cs typeface="Avenir"/>
              <a:sym typeface="Avenir"/>
            </a:endParaRPr>
          </a:p>
          <a:p>
            <a:pPr marL="685800" lvl="1" indent="-101600" algn="ctr" rtl="0">
              <a:lnSpc>
                <a:spcPct val="150000"/>
              </a:lnSpc>
              <a:spcBef>
                <a:spcPts val="500"/>
              </a:spcBef>
              <a:spcAft>
                <a:spcPts val="0"/>
              </a:spcAft>
              <a:buClr>
                <a:schemeClr val="dk1"/>
              </a:buClr>
              <a:buSzPts val="2000"/>
              <a:buNone/>
            </a:pPr>
            <a:endParaRPr sz="2000">
              <a:latin typeface="Avenir"/>
              <a:ea typeface="Avenir"/>
              <a:cs typeface="Avenir"/>
              <a:sym typeface="Avenir"/>
            </a:endParaRPr>
          </a:p>
          <a:p>
            <a:pPr marL="685800" lvl="1" indent="-101600" algn="ctr" rtl="0">
              <a:lnSpc>
                <a:spcPct val="150000"/>
              </a:lnSpc>
              <a:spcBef>
                <a:spcPts val="500"/>
              </a:spcBef>
              <a:spcAft>
                <a:spcPts val="0"/>
              </a:spcAft>
              <a:buClr>
                <a:schemeClr val="dk1"/>
              </a:buClr>
              <a:buSzPts val="2000"/>
              <a:buNone/>
            </a:pPr>
            <a:endParaRPr sz="2000" u="sng">
              <a:latin typeface="Avenir"/>
              <a:ea typeface="Avenir"/>
              <a:cs typeface="Avenir"/>
              <a:sym typeface="Avenir"/>
            </a:endParaRPr>
          </a:p>
          <a:p>
            <a:pPr marL="685800" lvl="1" indent="-101600" algn="ctr" rtl="0">
              <a:lnSpc>
                <a:spcPct val="150000"/>
              </a:lnSpc>
              <a:spcBef>
                <a:spcPts val="500"/>
              </a:spcBef>
              <a:spcAft>
                <a:spcPts val="0"/>
              </a:spcAft>
              <a:buClr>
                <a:schemeClr val="dk1"/>
              </a:buClr>
              <a:buSzPts val="2000"/>
              <a:buNone/>
            </a:pPr>
            <a:endParaRPr sz="2000" b="1">
              <a:latin typeface="Avenir"/>
              <a:ea typeface="Avenir"/>
              <a:cs typeface="Avenir"/>
              <a:sym typeface="Avenir"/>
            </a:endParaRPr>
          </a:p>
        </p:txBody>
      </p:sp>
      <p:pic>
        <p:nvPicPr>
          <p:cNvPr id="481" name="Google Shape;481;g948bd3dd4a_0_66"/>
          <p:cNvPicPr preferRelativeResize="0"/>
          <p:nvPr/>
        </p:nvPicPr>
        <p:blipFill>
          <a:blip r:embed="rId4">
            <a:alphaModFix/>
          </a:blip>
          <a:stretch>
            <a:fillRect/>
          </a:stretch>
        </p:blipFill>
        <p:spPr>
          <a:xfrm>
            <a:off x="6659338" y="2928425"/>
            <a:ext cx="5450775" cy="2350467"/>
          </a:xfrm>
          <a:prstGeom prst="rect">
            <a:avLst/>
          </a:prstGeom>
          <a:noFill/>
          <a:ln>
            <a:noFill/>
          </a:ln>
        </p:spPr>
      </p:pic>
      <p:graphicFrame>
        <p:nvGraphicFramePr>
          <p:cNvPr id="482" name="Google Shape;482;g948bd3dd4a_0_66"/>
          <p:cNvGraphicFramePr/>
          <p:nvPr/>
        </p:nvGraphicFramePr>
        <p:xfrm>
          <a:off x="160225" y="1943550"/>
          <a:ext cx="6387400" cy="4343900"/>
        </p:xfrm>
        <a:graphic>
          <a:graphicData uri="http://schemas.openxmlformats.org/drawingml/2006/table">
            <a:tbl>
              <a:tblPr>
                <a:noFill/>
                <a:tableStyleId>{7BE0420B-0D48-430C-BDCE-AE037915D214}</a:tableStyleId>
              </a:tblPr>
              <a:tblGrid>
                <a:gridCol w="6387400">
                  <a:extLst>
                    <a:ext uri="{9D8B030D-6E8A-4147-A177-3AD203B41FA5}">
                      <a16:colId xmlns:a16="http://schemas.microsoft.com/office/drawing/2014/main" val="20000"/>
                    </a:ext>
                  </a:extLst>
                </a:gridCol>
              </a:tblGrid>
              <a:tr h="4343900">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bl>
          </a:graphicData>
        </a:graphic>
      </p:graphicFrame>
      <p:graphicFrame>
        <p:nvGraphicFramePr>
          <p:cNvPr id="483" name="Google Shape;483;g948bd3dd4a_0_66"/>
          <p:cNvGraphicFramePr/>
          <p:nvPr/>
        </p:nvGraphicFramePr>
        <p:xfrm>
          <a:off x="6659350" y="1931713"/>
          <a:ext cx="5450775" cy="3803900"/>
        </p:xfrm>
        <a:graphic>
          <a:graphicData uri="http://schemas.openxmlformats.org/drawingml/2006/table">
            <a:tbl>
              <a:tblPr>
                <a:noFill/>
                <a:tableStyleId>{7BE0420B-0D48-430C-BDCE-AE037915D214}</a:tableStyleId>
              </a:tblPr>
              <a:tblGrid>
                <a:gridCol w="5450775">
                  <a:extLst>
                    <a:ext uri="{9D8B030D-6E8A-4147-A177-3AD203B41FA5}">
                      <a16:colId xmlns:a16="http://schemas.microsoft.com/office/drawing/2014/main" val="20000"/>
                    </a:ext>
                  </a:extLst>
                </a:gridCol>
              </a:tblGrid>
              <a:tr h="3803900">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bl>
          </a:graphicData>
        </a:graphic>
      </p:graphicFrame>
      <p:pic>
        <p:nvPicPr>
          <p:cNvPr id="484" name="Google Shape;484;g948bd3dd4a_0_66"/>
          <p:cNvPicPr preferRelativeResize="0"/>
          <p:nvPr/>
        </p:nvPicPr>
        <p:blipFill>
          <a:blip r:embed="rId5">
            <a:alphaModFix/>
          </a:blip>
          <a:stretch>
            <a:fillRect/>
          </a:stretch>
        </p:blipFill>
        <p:spPr>
          <a:xfrm>
            <a:off x="10991152" y="5870300"/>
            <a:ext cx="1141447" cy="9121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Garamond"/>
              <a:buNone/>
            </a:pPr>
            <a:r>
              <a:rPr lang="en-US" b="1">
                <a:latin typeface="Garamond"/>
                <a:ea typeface="Garamond"/>
                <a:cs typeface="Garamond"/>
                <a:sym typeface="Garamond"/>
              </a:rPr>
              <a:t>Challenges</a:t>
            </a:r>
            <a:endParaRPr b="1">
              <a:latin typeface="Arial"/>
              <a:ea typeface="Arial"/>
              <a:cs typeface="Arial"/>
              <a:sym typeface="Arial"/>
            </a:endParaRPr>
          </a:p>
        </p:txBody>
      </p:sp>
      <p:sp>
        <p:nvSpPr>
          <p:cNvPr id="491" name="Google Shape;491;p27"/>
          <p:cNvSpPr txBox="1">
            <a:spLocks noGrp="1"/>
          </p:cNvSpPr>
          <p:nvPr>
            <p:ph type="body" idx="1"/>
          </p:nvPr>
        </p:nvSpPr>
        <p:spPr>
          <a:xfrm>
            <a:off x="2606875" y="1467293"/>
            <a:ext cx="9110100" cy="4913507"/>
          </a:xfrm>
          <a:prstGeom prst="rect">
            <a:avLst/>
          </a:prstGeom>
          <a:noFill/>
          <a:ln>
            <a:noFill/>
          </a:ln>
        </p:spPr>
        <p:txBody>
          <a:bodyPr spcFirstLastPara="1" wrap="square" lIns="91425" tIns="45700" rIns="91425" bIns="45700" anchor="t" anchorCtr="0">
            <a:noAutofit/>
          </a:bodyPr>
          <a:lstStyle/>
          <a:p>
            <a:pPr marL="0" lvl="0" indent="0" algn="just" rtl="0">
              <a:lnSpc>
                <a:spcPct val="150000"/>
              </a:lnSpc>
              <a:spcBef>
                <a:spcPts val="0"/>
              </a:spcBef>
              <a:spcAft>
                <a:spcPts val="0"/>
              </a:spcAft>
              <a:buNone/>
            </a:pPr>
            <a:endParaRPr dirty="0">
              <a:latin typeface="Garamond"/>
              <a:ea typeface="Garamond"/>
              <a:cs typeface="Garamond"/>
              <a:sym typeface="Garamond"/>
            </a:endParaRPr>
          </a:p>
          <a:p>
            <a:pPr marL="457200" lvl="0" indent="-342900" algn="just" rtl="0">
              <a:lnSpc>
                <a:spcPct val="150000"/>
              </a:lnSpc>
              <a:spcBef>
                <a:spcPts val="0"/>
              </a:spcBef>
              <a:spcAft>
                <a:spcPts val="0"/>
              </a:spcAft>
              <a:buSzPts val="1800"/>
              <a:buFont typeface="Garamond"/>
              <a:buChar char="●"/>
            </a:pPr>
            <a:r>
              <a:rPr lang="en-US" dirty="0">
                <a:latin typeface="Garamond"/>
                <a:ea typeface="Garamond"/>
                <a:cs typeface="Garamond"/>
                <a:sym typeface="Garamond"/>
              </a:rPr>
              <a:t>Combining 3 separate datasets with non-unique transactions</a:t>
            </a:r>
            <a:endParaRPr dirty="0">
              <a:latin typeface="Garamond"/>
              <a:ea typeface="Garamond"/>
              <a:cs typeface="Garamond"/>
              <a:sym typeface="Garamond"/>
            </a:endParaRPr>
          </a:p>
          <a:p>
            <a:pPr marL="914400" lvl="1" indent="-342900" algn="just" rtl="0">
              <a:lnSpc>
                <a:spcPct val="150000"/>
              </a:lnSpc>
              <a:spcBef>
                <a:spcPts val="0"/>
              </a:spcBef>
              <a:spcAft>
                <a:spcPts val="0"/>
              </a:spcAft>
              <a:buSzPts val="1800"/>
              <a:buFont typeface="Garamond"/>
              <a:buChar char="○"/>
            </a:pPr>
            <a:r>
              <a:rPr lang="en-US" dirty="0">
                <a:latin typeface="Garamond"/>
                <a:ea typeface="Garamond"/>
                <a:cs typeface="Garamond"/>
                <a:sym typeface="Garamond"/>
              </a:rPr>
              <a:t>OLTP with missing foreign keys -&gt; OLAP </a:t>
            </a:r>
            <a:endParaRPr dirty="0">
              <a:latin typeface="Garamond"/>
              <a:ea typeface="Garamond"/>
              <a:cs typeface="Garamond"/>
              <a:sym typeface="Garamond"/>
            </a:endParaRPr>
          </a:p>
          <a:p>
            <a:pPr marL="457200" lvl="0" indent="-342900" algn="just" rtl="0">
              <a:lnSpc>
                <a:spcPct val="150000"/>
              </a:lnSpc>
              <a:spcBef>
                <a:spcPts val="0"/>
              </a:spcBef>
              <a:spcAft>
                <a:spcPts val="0"/>
              </a:spcAft>
              <a:buSzPts val="1800"/>
              <a:buFont typeface="Garamond"/>
              <a:buChar char="●"/>
            </a:pPr>
            <a:r>
              <a:rPr lang="en-US" dirty="0">
                <a:latin typeface="Garamond"/>
                <a:ea typeface="Garamond"/>
                <a:cs typeface="Garamond"/>
                <a:sym typeface="Garamond"/>
              </a:rPr>
              <a:t>Extremely skewed data</a:t>
            </a:r>
            <a:endParaRPr dirty="0">
              <a:latin typeface="Garamond"/>
              <a:ea typeface="Garamond"/>
              <a:cs typeface="Garamond"/>
              <a:sym typeface="Garamond"/>
            </a:endParaRPr>
          </a:p>
          <a:p>
            <a:pPr marL="914400" lvl="1" indent="-342900" algn="just" rtl="0">
              <a:lnSpc>
                <a:spcPct val="150000"/>
              </a:lnSpc>
              <a:spcBef>
                <a:spcPts val="0"/>
              </a:spcBef>
              <a:spcAft>
                <a:spcPts val="0"/>
              </a:spcAft>
              <a:buSzPts val="1800"/>
              <a:buFont typeface="Garamond"/>
              <a:buChar char="○"/>
            </a:pPr>
            <a:r>
              <a:rPr lang="en-US" dirty="0">
                <a:latin typeface="Garamond"/>
                <a:ea typeface="Garamond"/>
                <a:cs typeface="Garamond"/>
                <a:sym typeface="Garamond"/>
              </a:rPr>
              <a:t>Transformation and SMOTE</a:t>
            </a:r>
            <a:endParaRPr dirty="0">
              <a:latin typeface="Garamond"/>
              <a:ea typeface="Garamond"/>
              <a:cs typeface="Garamond"/>
              <a:sym typeface="Garamond"/>
            </a:endParaRPr>
          </a:p>
          <a:p>
            <a:pPr marL="457200" lvl="0" indent="-342900" algn="just" rtl="0">
              <a:lnSpc>
                <a:spcPct val="150000"/>
              </a:lnSpc>
              <a:spcBef>
                <a:spcPts val="0"/>
              </a:spcBef>
              <a:spcAft>
                <a:spcPts val="0"/>
              </a:spcAft>
              <a:buSzPts val="1800"/>
              <a:buFont typeface="Garamond"/>
              <a:buChar char="●"/>
            </a:pPr>
            <a:r>
              <a:rPr lang="en-US" dirty="0">
                <a:latin typeface="Garamond"/>
                <a:ea typeface="Garamond"/>
                <a:cs typeface="Garamond"/>
                <a:sym typeface="Garamond"/>
              </a:rPr>
              <a:t>A lack of features</a:t>
            </a:r>
            <a:endParaRPr dirty="0">
              <a:latin typeface="Garamond"/>
              <a:ea typeface="Garamond"/>
              <a:cs typeface="Garamond"/>
              <a:sym typeface="Garamond"/>
            </a:endParaRPr>
          </a:p>
          <a:p>
            <a:pPr marL="914400" lvl="1" indent="-342900" algn="just" rtl="0">
              <a:lnSpc>
                <a:spcPct val="150000"/>
              </a:lnSpc>
              <a:spcBef>
                <a:spcPts val="0"/>
              </a:spcBef>
              <a:spcAft>
                <a:spcPts val="0"/>
              </a:spcAft>
              <a:buSzPts val="1800"/>
              <a:buFont typeface="Garamond"/>
              <a:buChar char="○"/>
            </a:pPr>
            <a:r>
              <a:rPr lang="en-US" dirty="0">
                <a:latin typeface="Garamond"/>
                <a:ea typeface="Garamond"/>
                <a:cs typeface="Garamond"/>
                <a:sym typeface="Garamond"/>
              </a:rPr>
              <a:t>Simulation of features </a:t>
            </a:r>
            <a:endParaRPr dirty="0">
              <a:latin typeface="Garamond"/>
              <a:ea typeface="Garamond"/>
              <a:cs typeface="Garamond"/>
              <a:sym typeface="Garamond"/>
            </a:endParaRPr>
          </a:p>
          <a:p>
            <a:pPr marL="228600" lvl="0" indent="-50800" algn="just" rtl="0">
              <a:lnSpc>
                <a:spcPct val="90000"/>
              </a:lnSpc>
              <a:spcBef>
                <a:spcPts val="1600"/>
              </a:spcBef>
              <a:spcAft>
                <a:spcPts val="0"/>
              </a:spcAft>
              <a:buClr>
                <a:schemeClr val="dk1"/>
              </a:buClr>
              <a:buSzPts val="2800"/>
              <a:buNone/>
            </a:pPr>
            <a:endParaRPr dirty="0">
              <a:latin typeface="Arial"/>
              <a:ea typeface="Arial"/>
              <a:cs typeface="Arial"/>
              <a:sym typeface="Arial"/>
            </a:endParaRPr>
          </a:p>
          <a:p>
            <a:pPr marL="228600" lvl="0" indent="-50800" algn="just" rtl="0">
              <a:lnSpc>
                <a:spcPct val="90000"/>
              </a:lnSpc>
              <a:spcBef>
                <a:spcPts val="1600"/>
              </a:spcBef>
              <a:spcAft>
                <a:spcPts val="0"/>
              </a:spcAft>
              <a:buClr>
                <a:schemeClr val="dk1"/>
              </a:buClr>
              <a:buSzPts val="2800"/>
              <a:buNone/>
            </a:pPr>
            <a:endParaRPr dirty="0">
              <a:latin typeface="Arial"/>
              <a:ea typeface="Arial"/>
              <a:cs typeface="Arial"/>
              <a:sym typeface="Arial"/>
            </a:endParaRPr>
          </a:p>
          <a:p>
            <a:pPr marL="228600" lvl="0" indent="-50800" algn="just" rtl="0">
              <a:lnSpc>
                <a:spcPct val="90000"/>
              </a:lnSpc>
              <a:spcBef>
                <a:spcPts val="1600"/>
              </a:spcBef>
              <a:spcAft>
                <a:spcPts val="0"/>
              </a:spcAft>
              <a:buClr>
                <a:schemeClr val="dk1"/>
              </a:buClr>
              <a:buSzPts val="2800"/>
              <a:buNone/>
            </a:pPr>
            <a:endParaRPr dirty="0">
              <a:latin typeface="Arial"/>
              <a:ea typeface="Arial"/>
              <a:cs typeface="Arial"/>
              <a:sym typeface="Arial"/>
            </a:endParaRPr>
          </a:p>
        </p:txBody>
      </p:sp>
      <p:sp>
        <p:nvSpPr>
          <p:cNvPr id="492" name="Google Shape;492;p27"/>
          <p:cNvSpPr/>
          <p:nvPr/>
        </p:nvSpPr>
        <p:spPr>
          <a:xfrm>
            <a:off x="749044" y="2126453"/>
            <a:ext cx="1610940" cy="3779312"/>
          </a:xfrm>
          <a:prstGeom prst="rect">
            <a:avLst/>
          </a:prstGeom>
          <a:solidFill>
            <a:srgbClr val="0070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93" name="Google Shape;493;p27"/>
          <p:cNvPicPr preferRelativeResize="0"/>
          <p:nvPr/>
        </p:nvPicPr>
        <p:blipFill>
          <a:blip r:embed="rId3">
            <a:alphaModFix/>
          </a:blip>
          <a:stretch>
            <a:fillRect/>
          </a:stretch>
        </p:blipFill>
        <p:spPr>
          <a:xfrm>
            <a:off x="10991152" y="5870300"/>
            <a:ext cx="1141447" cy="9121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Garamond"/>
              <a:buNone/>
            </a:pPr>
            <a:r>
              <a:rPr lang="en-US" b="1">
                <a:latin typeface="Garamond"/>
                <a:ea typeface="Garamond"/>
                <a:cs typeface="Garamond"/>
                <a:sym typeface="Garamond"/>
              </a:rPr>
              <a:t>Recommendations</a:t>
            </a:r>
            <a:endParaRPr b="1">
              <a:latin typeface="Arial"/>
              <a:ea typeface="Arial"/>
              <a:cs typeface="Arial"/>
              <a:sym typeface="Arial"/>
            </a:endParaRPr>
          </a:p>
        </p:txBody>
      </p:sp>
      <p:sp>
        <p:nvSpPr>
          <p:cNvPr id="500" name="Google Shape;500;p28"/>
          <p:cNvSpPr txBox="1">
            <a:spLocks noGrp="1"/>
          </p:cNvSpPr>
          <p:nvPr>
            <p:ph type="body" idx="1"/>
          </p:nvPr>
        </p:nvSpPr>
        <p:spPr>
          <a:xfrm>
            <a:off x="2606875" y="2661025"/>
            <a:ext cx="9110100" cy="3720000"/>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2800"/>
              <a:buChar char="•"/>
            </a:pPr>
            <a:r>
              <a:rPr lang="en-US">
                <a:latin typeface="Garamond"/>
                <a:ea typeface="Garamond"/>
                <a:cs typeface="Garamond"/>
                <a:sym typeface="Garamond"/>
              </a:rPr>
              <a:t>Create a larger list of subgroups of customers</a:t>
            </a:r>
            <a:endParaRPr/>
          </a:p>
          <a:p>
            <a:pPr marL="228600" lvl="0" indent="-228600" algn="just" rtl="0">
              <a:lnSpc>
                <a:spcPct val="90000"/>
              </a:lnSpc>
              <a:spcBef>
                <a:spcPts val="1600"/>
              </a:spcBef>
              <a:spcAft>
                <a:spcPts val="0"/>
              </a:spcAft>
              <a:buClr>
                <a:schemeClr val="dk1"/>
              </a:buClr>
              <a:buSzPts val="2800"/>
              <a:buChar char="•"/>
            </a:pPr>
            <a:r>
              <a:rPr lang="en-US">
                <a:latin typeface="Garamond"/>
                <a:ea typeface="Garamond"/>
                <a:cs typeface="Garamond"/>
                <a:sym typeface="Garamond"/>
              </a:rPr>
              <a:t>Target only those categories, which react to offers positively</a:t>
            </a:r>
            <a:endParaRPr/>
          </a:p>
          <a:p>
            <a:pPr marL="228600" lvl="0" indent="-228600" algn="just" rtl="0">
              <a:lnSpc>
                <a:spcPct val="90000"/>
              </a:lnSpc>
              <a:spcBef>
                <a:spcPts val="1600"/>
              </a:spcBef>
              <a:spcAft>
                <a:spcPts val="0"/>
              </a:spcAft>
              <a:buClr>
                <a:schemeClr val="dk1"/>
              </a:buClr>
              <a:buSzPts val="2800"/>
              <a:buChar char="•"/>
            </a:pPr>
            <a:r>
              <a:rPr lang="en-US">
                <a:latin typeface="Garamond"/>
                <a:ea typeface="Garamond"/>
                <a:cs typeface="Garamond"/>
                <a:sym typeface="Garamond"/>
              </a:rPr>
              <a:t>Conduct survey f</a:t>
            </a:r>
            <a:r>
              <a:rPr lang="en-US">
                <a:solidFill>
                  <a:srgbClr val="000000"/>
                </a:solidFill>
                <a:latin typeface="Garamond"/>
                <a:ea typeface="Garamond"/>
                <a:cs typeface="Garamond"/>
                <a:sym typeface="Garamond"/>
              </a:rPr>
              <a:t>or less active customers</a:t>
            </a:r>
            <a:endParaRPr>
              <a:solidFill>
                <a:srgbClr val="000000"/>
              </a:solidFill>
            </a:endParaRPr>
          </a:p>
          <a:p>
            <a:pPr marL="228600" lvl="0" indent="-228600" algn="just" rtl="0">
              <a:lnSpc>
                <a:spcPct val="90000"/>
              </a:lnSpc>
              <a:spcBef>
                <a:spcPts val="1600"/>
              </a:spcBef>
              <a:spcAft>
                <a:spcPts val="0"/>
              </a:spcAft>
              <a:buClr>
                <a:srgbClr val="000000"/>
              </a:buClr>
              <a:buSzPts val="2800"/>
              <a:buChar char="•"/>
            </a:pPr>
            <a:r>
              <a:rPr lang="en-US">
                <a:solidFill>
                  <a:srgbClr val="000000"/>
                </a:solidFill>
                <a:latin typeface="Garamond"/>
                <a:ea typeface="Garamond"/>
                <a:cs typeface="Garamond"/>
                <a:sym typeface="Garamond"/>
              </a:rPr>
              <a:t>Recommender System: images, OCEAN, etc.</a:t>
            </a:r>
            <a:endParaRPr sz="3200">
              <a:solidFill>
                <a:srgbClr val="000000"/>
              </a:solidFill>
            </a:endParaRPr>
          </a:p>
          <a:p>
            <a:pPr marL="228600" lvl="0" indent="-228600" algn="just" rtl="0">
              <a:lnSpc>
                <a:spcPct val="90000"/>
              </a:lnSpc>
              <a:spcBef>
                <a:spcPts val="1600"/>
              </a:spcBef>
              <a:spcAft>
                <a:spcPts val="0"/>
              </a:spcAft>
              <a:buClr>
                <a:srgbClr val="000000"/>
              </a:buClr>
              <a:buSzPts val="2800"/>
              <a:buChar char="•"/>
            </a:pPr>
            <a:r>
              <a:rPr lang="en-US">
                <a:solidFill>
                  <a:srgbClr val="000000"/>
                </a:solidFill>
                <a:latin typeface="Garamond"/>
                <a:ea typeface="Garamond"/>
                <a:cs typeface="Garamond"/>
                <a:sym typeface="Garamond"/>
              </a:rPr>
              <a:t>Integrate clusters with Recommender System</a:t>
            </a:r>
            <a:endParaRPr>
              <a:solidFill>
                <a:srgbClr val="000000"/>
              </a:solidFill>
            </a:endParaRPr>
          </a:p>
          <a:p>
            <a:pPr marL="228600" lvl="0" indent="-50800" algn="just" rtl="0">
              <a:lnSpc>
                <a:spcPct val="90000"/>
              </a:lnSpc>
              <a:spcBef>
                <a:spcPts val="1600"/>
              </a:spcBef>
              <a:spcAft>
                <a:spcPts val="0"/>
              </a:spcAft>
              <a:buClr>
                <a:schemeClr val="dk1"/>
              </a:buClr>
              <a:buSzPts val="2800"/>
              <a:buNone/>
            </a:pPr>
            <a:endParaRPr>
              <a:latin typeface="Arial"/>
              <a:ea typeface="Arial"/>
              <a:cs typeface="Arial"/>
              <a:sym typeface="Arial"/>
            </a:endParaRPr>
          </a:p>
          <a:p>
            <a:pPr marL="228600" lvl="0" indent="-50800" algn="just" rtl="0">
              <a:lnSpc>
                <a:spcPct val="90000"/>
              </a:lnSpc>
              <a:spcBef>
                <a:spcPts val="1600"/>
              </a:spcBef>
              <a:spcAft>
                <a:spcPts val="0"/>
              </a:spcAft>
              <a:buClr>
                <a:schemeClr val="dk1"/>
              </a:buClr>
              <a:buSzPts val="2800"/>
              <a:buNone/>
            </a:pPr>
            <a:endParaRPr>
              <a:latin typeface="Arial"/>
              <a:ea typeface="Arial"/>
              <a:cs typeface="Arial"/>
              <a:sym typeface="Arial"/>
            </a:endParaRPr>
          </a:p>
          <a:p>
            <a:pPr marL="228600" lvl="0" indent="-50800" algn="just" rtl="0">
              <a:lnSpc>
                <a:spcPct val="90000"/>
              </a:lnSpc>
              <a:spcBef>
                <a:spcPts val="1600"/>
              </a:spcBef>
              <a:spcAft>
                <a:spcPts val="0"/>
              </a:spcAft>
              <a:buClr>
                <a:schemeClr val="dk1"/>
              </a:buClr>
              <a:buSzPts val="2800"/>
              <a:buNone/>
            </a:pPr>
            <a:endParaRPr>
              <a:latin typeface="Arial"/>
              <a:ea typeface="Arial"/>
              <a:cs typeface="Arial"/>
              <a:sym typeface="Arial"/>
            </a:endParaRPr>
          </a:p>
        </p:txBody>
      </p:sp>
      <p:sp>
        <p:nvSpPr>
          <p:cNvPr id="501" name="Google Shape;501;p28"/>
          <p:cNvSpPr/>
          <p:nvPr/>
        </p:nvSpPr>
        <p:spPr>
          <a:xfrm>
            <a:off x="749044" y="2126453"/>
            <a:ext cx="1610940" cy="3779312"/>
          </a:xfrm>
          <a:prstGeom prst="rect">
            <a:avLst/>
          </a:prstGeom>
          <a:solidFill>
            <a:srgbClr val="0070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02" name="Google Shape;502;p28"/>
          <p:cNvPicPr preferRelativeResize="0"/>
          <p:nvPr/>
        </p:nvPicPr>
        <p:blipFill>
          <a:blip r:embed="rId3">
            <a:alphaModFix/>
          </a:blip>
          <a:stretch>
            <a:fillRect/>
          </a:stretch>
        </p:blipFill>
        <p:spPr>
          <a:xfrm>
            <a:off x="10991152" y="5870300"/>
            <a:ext cx="1141447" cy="9121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Garamond"/>
              <a:buNone/>
            </a:pPr>
            <a:r>
              <a:rPr lang="en-US" b="1">
                <a:latin typeface="Garamond"/>
                <a:ea typeface="Garamond"/>
                <a:cs typeface="Garamond"/>
                <a:sym typeface="Garamond"/>
              </a:rPr>
              <a:t>Sources</a:t>
            </a:r>
            <a:endParaRPr/>
          </a:p>
        </p:txBody>
      </p:sp>
      <p:sp>
        <p:nvSpPr>
          <p:cNvPr id="508" name="Google Shape;508;p30"/>
          <p:cNvSpPr txBox="1">
            <a:spLocks noGrp="1"/>
          </p:cNvSpPr>
          <p:nvPr>
            <p:ph type="body" idx="1"/>
          </p:nvPr>
        </p:nvSpPr>
        <p:spPr>
          <a:xfrm>
            <a:off x="838200" y="1825625"/>
            <a:ext cx="10515600" cy="4180650"/>
          </a:xfrm>
          <a:prstGeom prst="rect">
            <a:avLst/>
          </a:prstGeom>
          <a:noFill/>
          <a:ln>
            <a:noFill/>
          </a:ln>
        </p:spPr>
        <p:txBody>
          <a:bodyPr spcFirstLastPara="1" wrap="square" lIns="91425" tIns="45700" rIns="91425" bIns="45700" anchor="t" anchorCtr="0">
            <a:normAutofit/>
          </a:bodyPr>
          <a:lstStyle/>
          <a:p>
            <a:pPr marL="228600" lvl="0" indent="-228600" algn="l" rtl="0">
              <a:lnSpc>
                <a:spcPct val="150000"/>
              </a:lnSpc>
              <a:spcBef>
                <a:spcPts val="0"/>
              </a:spcBef>
              <a:spcAft>
                <a:spcPts val="0"/>
              </a:spcAft>
              <a:buClr>
                <a:schemeClr val="dk1"/>
              </a:buClr>
              <a:buSzPts val="2800"/>
              <a:buChar char="•"/>
            </a:pPr>
            <a:r>
              <a:rPr lang="en-US" u="sng">
                <a:solidFill>
                  <a:schemeClr val="hlink"/>
                </a:solidFill>
                <a:latin typeface="Garamond"/>
                <a:ea typeface="Garamond"/>
                <a:cs typeface="Garamond"/>
                <a:sym typeface="Garamond"/>
                <a:hlinkClick r:id="rId3"/>
              </a:rPr>
              <a:t>GitHub repository</a:t>
            </a:r>
            <a:endParaRPr/>
          </a:p>
          <a:p>
            <a:pPr marL="228600" lvl="0" indent="-228600" algn="l" rtl="0">
              <a:lnSpc>
                <a:spcPct val="150000"/>
              </a:lnSpc>
              <a:spcBef>
                <a:spcPts val="1000"/>
              </a:spcBef>
              <a:spcAft>
                <a:spcPts val="0"/>
              </a:spcAft>
              <a:buClr>
                <a:schemeClr val="dk1"/>
              </a:buClr>
              <a:buSzPts val="2800"/>
              <a:buChar char="•"/>
            </a:pPr>
            <a:r>
              <a:rPr lang="en-US" u="sng">
                <a:solidFill>
                  <a:schemeClr val="hlink"/>
                </a:solidFill>
                <a:latin typeface="Garamond"/>
                <a:ea typeface="Garamond"/>
                <a:cs typeface="Garamond"/>
                <a:sym typeface="Garamond"/>
                <a:hlinkClick r:id="rId4"/>
              </a:rPr>
              <a:t>Data source: Udemy Data Science Nanodegree Capstone </a:t>
            </a:r>
            <a:endParaRPr>
              <a:latin typeface="Garamond"/>
              <a:ea typeface="Garamond"/>
              <a:cs typeface="Garamond"/>
              <a:sym typeface="Garamond"/>
            </a:endParaRPr>
          </a:p>
          <a:p>
            <a:pPr marL="457200" lvl="1" indent="0" algn="l" rtl="0">
              <a:lnSpc>
                <a:spcPct val="150000"/>
              </a:lnSpc>
              <a:spcBef>
                <a:spcPts val="500"/>
              </a:spcBef>
              <a:spcAft>
                <a:spcPts val="0"/>
              </a:spcAft>
              <a:buClr>
                <a:schemeClr val="dk1"/>
              </a:buClr>
              <a:buSzPts val="2000"/>
              <a:buNone/>
            </a:pPr>
            <a:endParaRPr sz="2000" b="1">
              <a:latin typeface="Avenir"/>
              <a:ea typeface="Avenir"/>
              <a:cs typeface="Avenir"/>
              <a:sym typeface="Avenir"/>
            </a:endParaRPr>
          </a:p>
          <a:p>
            <a:pPr marL="457200" lvl="1" indent="0" algn="l" rtl="0">
              <a:lnSpc>
                <a:spcPct val="150000"/>
              </a:lnSpc>
              <a:spcBef>
                <a:spcPts val="500"/>
              </a:spcBef>
              <a:spcAft>
                <a:spcPts val="0"/>
              </a:spcAft>
              <a:buClr>
                <a:schemeClr val="dk1"/>
              </a:buClr>
              <a:buSzPts val="2000"/>
              <a:buNone/>
            </a:pPr>
            <a:endParaRPr sz="2000" b="1">
              <a:latin typeface="Avenir"/>
              <a:ea typeface="Avenir"/>
              <a:cs typeface="Avenir"/>
              <a:sym typeface="Avenir"/>
            </a:endParaRPr>
          </a:p>
          <a:p>
            <a:pPr marL="685800" lvl="1" indent="-101600" algn="l" rtl="0">
              <a:lnSpc>
                <a:spcPct val="150000"/>
              </a:lnSpc>
              <a:spcBef>
                <a:spcPts val="500"/>
              </a:spcBef>
              <a:spcAft>
                <a:spcPts val="0"/>
              </a:spcAft>
              <a:buClr>
                <a:schemeClr val="dk1"/>
              </a:buClr>
              <a:buSzPts val="2000"/>
              <a:buNone/>
            </a:pPr>
            <a:endParaRPr sz="2000" b="1">
              <a:latin typeface="Avenir"/>
              <a:ea typeface="Avenir"/>
              <a:cs typeface="Avenir"/>
              <a:sym typeface="Avenir"/>
            </a:endParaRPr>
          </a:p>
          <a:p>
            <a:pPr marL="685800" lvl="1" indent="-101600" algn="l" rtl="0">
              <a:lnSpc>
                <a:spcPct val="150000"/>
              </a:lnSpc>
              <a:spcBef>
                <a:spcPts val="500"/>
              </a:spcBef>
              <a:spcAft>
                <a:spcPts val="0"/>
              </a:spcAft>
              <a:buClr>
                <a:schemeClr val="dk1"/>
              </a:buClr>
              <a:buSzPts val="2000"/>
              <a:buNone/>
            </a:pPr>
            <a:endParaRPr sz="2000">
              <a:latin typeface="Avenir"/>
              <a:ea typeface="Avenir"/>
              <a:cs typeface="Avenir"/>
              <a:sym typeface="Avenir"/>
            </a:endParaRPr>
          </a:p>
          <a:p>
            <a:pPr marL="685800" lvl="1" indent="-101600" algn="l" rtl="0">
              <a:lnSpc>
                <a:spcPct val="150000"/>
              </a:lnSpc>
              <a:spcBef>
                <a:spcPts val="500"/>
              </a:spcBef>
              <a:spcAft>
                <a:spcPts val="0"/>
              </a:spcAft>
              <a:buClr>
                <a:schemeClr val="dk1"/>
              </a:buClr>
              <a:buSzPts val="2000"/>
              <a:buNone/>
            </a:pPr>
            <a:endParaRPr sz="2000">
              <a:latin typeface="Avenir"/>
              <a:ea typeface="Avenir"/>
              <a:cs typeface="Avenir"/>
              <a:sym typeface="Avenir"/>
            </a:endParaRPr>
          </a:p>
          <a:p>
            <a:pPr marL="685800" lvl="1" indent="-101600" algn="l" rtl="0">
              <a:lnSpc>
                <a:spcPct val="150000"/>
              </a:lnSpc>
              <a:spcBef>
                <a:spcPts val="500"/>
              </a:spcBef>
              <a:spcAft>
                <a:spcPts val="0"/>
              </a:spcAft>
              <a:buClr>
                <a:schemeClr val="dk1"/>
              </a:buClr>
              <a:buSzPts val="2000"/>
              <a:buNone/>
            </a:pPr>
            <a:endParaRPr sz="2000" u="sng">
              <a:latin typeface="Avenir"/>
              <a:ea typeface="Avenir"/>
              <a:cs typeface="Avenir"/>
              <a:sym typeface="Avenir"/>
            </a:endParaRPr>
          </a:p>
          <a:p>
            <a:pPr marL="685800" lvl="1" indent="-101600" algn="l" rtl="0">
              <a:lnSpc>
                <a:spcPct val="150000"/>
              </a:lnSpc>
              <a:spcBef>
                <a:spcPts val="500"/>
              </a:spcBef>
              <a:spcAft>
                <a:spcPts val="0"/>
              </a:spcAft>
              <a:buClr>
                <a:schemeClr val="dk1"/>
              </a:buClr>
              <a:buSzPts val="2000"/>
              <a:buNone/>
            </a:pPr>
            <a:endParaRPr sz="2000" b="1">
              <a:latin typeface="Avenir"/>
              <a:ea typeface="Avenir"/>
              <a:cs typeface="Avenir"/>
              <a:sym typeface="Avenir"/>
            </a:endParaRPr>
          </a:p>
        </p:txBody>
      </p:sp>
      <p:pic>
        <p:nvPicPr>
          <p:cNvPr id="509" name="Google Shape;509;p30"/>
          <p:cNvPicPr preferRelativeResize="0"/>
          <p:nvPr/>
        </p:nvPicPr>
        <p:blipFill>
          <a:blip r:embed="rId5">
            <a:alphaModFix/>
          </a:blip>
          <a:stretch>
            <a:fillRect/>
          </a:stretch>
        </p:blipFill>
        <p:spPr>
          <a:xfrm>
            <a:off x="10991152" y="5870300"/>
            <a:ext cx="1141447" cy="912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Garamond"/>
              <a:buNone/>
            </a:pPr>
            <a:r>
              <a:rPr lang="en-US" b="1">
                <a:latin typeface="Garamond"/>
                <a:ea typeface="Garamond"/>
                <a:cs typeface="Garamond"/>
                <a:sym typeface="Garamond"/>
              </a:rPr>
              <a:t>Business value</a:t>
            </a:r>
            <a:endParaRPr/>
          </a:p>
        </p:txBody>
      </p:sp>
      <p:sp>
        <p:nvSpPr>
          <p:cNvPr id="128" name="Google Shape;128;p5"/>
          <p:cNvSpPr txBox="1">
            <a:spLocks noGrp="1"/>
          </p:cNvSpPr>
          <p:nvPr>
            <p:ph type="body" idx="1"/>
          </p:nvPr>
        </p:nvSpPr>
        <p:spPr>
          <a:xfrm>
            <a:off x="2628132" y="2126453"/>
            <a:ext cx="8814824" cy="4041908"/>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0"/>
              </a:spcBef>
              <a:spcAft>
                <a:spcPts val="0"/>
              </a:spcAft>
              <a:buClr>
                <a:schemeClr val="dk1"/>
              </a:buClr>
              <a:buSzPts val="2800"/>
              <a:buNone/>
            </a:pPr>
            <a:endParaRPr>
              <a:latin typeface="Garamond"/>
              <a:ea typeface="Garamond"/>
              <a:cs typeface="Garamond"/>
              <a:sym typeface="Garamond"/>
            </a:endParaRPr>
          </a:p>
          <a:p>
            <a:pPr marL="228600" lvl="0" indent="-228600" algn="just" rtl="0">
              <a:lnSpc>
                <a:spcPct val="90000"/>
              </a:lnSpc>
              <a:spcBef>
                <a:spcPts val="1600"/>
              </a:spcBef>
              <a:spcAft>
                <a:spcPts val="0"/>
              </a:spcAft>
              <a:buClr>
                <a:schemeClr val="dk1"/>
              </a:buClr>
              <a:buSzPts val="2800"/>
              <a:buChar char="•"/>
            </a:pPr>
            <a:r>
              <a:rPr lang="en-US" b="1">
                <a:latin typeface="Garamond"/>
                <a:ea typeface="Garamond"/>
                <a:cs typeface="Garamond"/>
                <a:sym typeface="Garamond"/>
              </a:rPr>
              <a:t>Program: </a:t>
            </a:r>
            <a:r>
              <a:rPr lang="en-US">
                <a:latin typeface="Garamond"/>
                <a:ea typeface="Garamond"/>
                <a:cs typeface="Garamond"/>
                <a:sym typeface="Garamond"/>
              </a:rPr>
              <a:t>a cornerstone of the business</a:t>
            </a:r>
            <a:endParaRPr/>
          </a:p>
          <a:p>
            <a:pPr marL="228600" lvl="0" indent="-228600" algn="just" rtl="0">
              <a:lnSpc>
                <a:spcPct val="90000"/>
              </a:lnSpc>
              <a:spcBef>
                <a:spcPts val="1600"/>
              </a:spcBef>
              <a:spcAft>
                <a:spcPts val="0"/>
              </a:spcAft>
              <a:buClr>
                <a:schemeClr val="dk1"/>
              </a:buClr>
              <a:buSzPts val="2800"/>
              <a:buChar char="•"/>
            </a:pPr>
            <a:r>
              <a:rPr lang="en-US" b="1">
                <a:latin typeface="Garamond"/>
                <a:ea typeface="Garamond"/>
                <a:cs typeface="Garamond"/>
                <a:sym typeface="Garamond"/>
              </a:rPr>
              <a:t>Sales: </a:t>
            </a:r>
            <a:r>
              <a:rPr lang="en-US">
                <a:latin typeface="Garamond"/>
                <a:ea typeface="Garamond"/>
                <a:cs typeface="Garamond"/>
                <a:sym typeface="Garamond"/>
              </a:rPr>
              <a:t>40% of total sales with 7% growth (2019)</a:t>
            </a:r>
            <a:endParaRPr/>
          </a:p>
          <a:p>
            <a:pPr marL="228600" lvl="0" indent="-228600" algn="just" rtl="0">
              <a:lnSpc>
                <a:spcPct val="90000"/>
              </a:lnSpc>
              <a:spcBef>
                <a:spcPts val="1600"/>
              </a:spcBef>
              <a:spcAft>
                <a:spcPts val="0"/>
              </a:spcAft>
              <a:buClr>
                <a:schemeClr val="dk1"/>
              </a:buClr>
              <a:buSzPts val="2800"/>
              <a:buChar char="•"/>
            </a:pPr>
            <a:r>
              <a:rPr lang="en-US" b="1">
                <a:latin typeface="Garamond"/>
                <a:ea typeface="Garamond"/>
                <a:cs typeface="Garamond"/>
                <a:sym typeface="Garamond"/>
              </a:rPr>
              <a:t>Value: </a:t>
            </a:r>
            <a:r>
              <a:rPr lang="en-US">
                <a:latin typeface="Garamond"/>
                <a:ea typeface="Garamond"/>
                <a:cs typeface="Garamond"/>
                <a:sym typeface="Garamond"/>
              </a:rPr>
              <a:t>target the ‘best’ customers constantly and improve the relationship with ‘less active’ clients</a:t>
            </a:r>
            <a:endParaRPr/>
          </a:p>
          <a:p>
            <a:pPr marL="228600" lvl="0" indent="-228600" algn="just" rtl="0">
              <a:lnSpc>
                <a:spcPct val="90000"/>
              </a:lnSpc>
              <a:spcBef>
                <a:spcPts val="1600"/>
              </a:spcBef>
              <a:spcAft>
                <a:spcPts val="0"/>
              </a:spcAft>
              <a:buClr>
                <a:schemeClr val="dk1"/>
              </a:buClr>
              <a:buSzPts val="2800"/>
              <a:buChar char="•"/>
            </a:pPr>
            <a:r>
              <a:rPr lang="en-US" b="1">
                <a:latin typeface="Garamond"/>
                <a:ea typeface="Garamond"/>
                <a:cs typeface="Garamond"/>
                <a:sym typeface="Garamond"/>
              </a:rPr>
              <a:t>Objective: </a:t>
            </a:r>
            <a:r>
              <a:rPr lang="en-US">
                <a:latin typeface="Garamond"/>
                <a:ea typeface="Garamond"/>
                <a:cs typeface="Garamond"/>
                <a:sym typeface="Garamond"/>
              </a:rPr>
              <a:t>boost the sales during social distancing times</a:t>
            </a:r>
            <a:endParaRPr/>
          </a:p>
        </p:txBody>
      </p:sp>
      <p:sp>
        <p:nvSpPr>
          <p:cNvPr id="129" name="Google Shape;129;p5"/>
          <p:cNvSpPr/>
          <p:nvPr/>
        </p:nvSpPr>
        <p:spPr>
          <a:xfrm>
            <a:off x="749044" y="2126453"/>
            <a:ext cx="1610940" cy="3779312"/>
          </a:xfrm>
          <a:prstGeom prst="rect">
            <a:avLst/>
          </a:prstGeom>
          <a:solidFill>
            <a:srgbClr val="0070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30" name="Google Shape;130;p5"/>
          <p:cNvPicPr preferRelativeResize="0"/>
          <p:nvPr/>
        </p:nvPicPr>
        <p:blipFill>
          <a:blip r:embed="rId3">
            <a:alphaModFix/>
          </a:blip>
          <a:stretch>
            <a:fillRect/>
          </a:stretch>
        </p:blipFill>
        <p:spPr>
          <a:xfrm>
            <a:off x="10991152" y="5870300"/>
            <a:ext cx="1141447" cy="9121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29"/>
          <p:cNvSpPr/>
          <p:nvPr/>
        </p:nvSpPr>
        <p:spPr>
          <a:xfrm>
            <a:off x="-2042" y="511"/>
            <a:ext cx="12197113" cy="1114869"/>
          </a:xfrm>
          <a:prstGeom prst="rect">
            <a:avLst/>
          </a:prstGeom>
          <a:solidFill>
            <a:srgbClr val="0070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6" name="Google Shape;516;p29"/>
          <p:cNvSpPr/>
          <p:nvPr/>
        </p:nvSpPr>
        <p:spPr>
          <a:xfrm>
            <a:off x="4167698" y="331604"/>
            <a:ext cx="3846443"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chemeClr val="lt1"/>
                </a:solidFill>
                <a:latin typeface="Garamond"/>
                <a:ea typeface="Garamond"/>
                <a:cs typeface="Garamond"/>
                <a:sym typeface="Garamond"/>
              </a:rPr>
              <a:t>APSOS</a:t>
            </a:r>
            <a:r>
              <a:rPr lang="en-US" sz="3600" b="1">
                <a:solidFill>
                  <a:schemeClr val="dk1"/>
                </a:solidFill>
                <a:latin typeface="Garamond"/>
                <a:ea typeface="Garamond"/>
                <a:cs typeface="Garamond"/>
                <a:sym typeface="Garamond"/>
              </a:rPr>
              <a:t> </a:t>
            </a:r>
            <a:r>
              <a:rPr lang="en-US" sz="3600" b="1">
                <a:solidFill>
                  <a:schemeClr val="lt1"/>
                </a:solidFill>
                <a:latin typeface="Garamond"/>
                <a:ea typeface="Garamond"/>
                <a:cs typeface="Garamond"/>
                <a:sym typeface="Garamond"/>
              </a:rPr>
              <a:t>Consulting</a:t>
            </a:r>
            <a:endParaRPr sz="3600">
              <a:solidFill>
                <a:schemeClr val="lt1"/>
              </a:solidFill>
              <a:latin typeface="Garamond"/>
              <a:ea typeface="Garamond"/>
              <a:cs typeface="Garamond"/>
              <a:sym typeface="Garamond"/>
            </a:endParaRPr>
          </a:p>
        </p:txBody>
      </p:sp>
      <p:sp>
        <p:nvSpPr>
          <p:cNvPr id="517" name="Google Shape;517;p29"/>
          <p:cNvSpPr/>
          <p:nvPr/>
        </p:nvSpPr>
        <p:spPr>
          <a:xfrm>
            <a:off x="6876438" y="2792389"/>
            <a:ext cx="281994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 </a:t>
            </a:r>
            <a:endParaRPr/>
          </a:p>
        </p:txBody>
      </p:sp>
      <p:pic>
        <p:nvPicPr>
          <p:cNvPr id="518" name="Google Shape;518;p29"/>
          <p:cNvPicPr preferRelativeResize="0"/>
          <p:nvPr/>
        </p:nvPicPr>
        <p:blipFill rotWithShape="1">
          <a:blip r:embed="rId3">
            <a:alphaModFix/>
          </a:blip>
          <a:srcRect/>
          <a:stretch/>
        </p:blipFill>
        <p:spPr>
          <a:xfrm>
            <a:off x="7561158" y="2705246"/>
            <a:ext cx="1582848" cy="1582848"/>
          </a:xfrm>
          <a:prstGeom prst="rect">
            <a:avLst/>
          </a:prstGeom>
          <a:noFill/>
          <a:ln>
            <a:noFill/>
          </a:ln>
        </p:spPr>
      </p:pic>
      <p:sp>
        <p:nvSpPr>
          <p:cNvPr id="519" name="Google Shape;519;p29"/>
          <p:cNvSpPr/>
          <p:nvPr/>
        </p:nvSpPr>
        <p:spPr>
          <a:xfrm>
            <a:off x="4530288" y="4518562"/>
            <a:ext cx="2945100" cy="708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Garamond"/>
                <a:ea typeface="Garamond"/>
                <a:cs typeface="Garamond"/>
                <a:sym typeface="Garamond"/>
              </a:rPr>
              <a:t>Hanwen</a:t>
            </a:r>
            <a:endParaRPr/>
          </a:p>
          <a:p>
            <a:pPr marL="0" marR="0" lvl="0" indent="0" algn="ctr" rtl="0">
              <a:spcBef>
                <a:spcPts val="0"/>
              </a:spcBef>
              <a:spcAft>
                <a:spcPts val="0"/>
              </a:spcAft>
              <a:buNone/>
            </a:pPr>
            <a:r>
              <a:rPr lang="en-US" sz="2000" b="1">
                <a:solidFill>
                  <a:schemeClr val="dk1"/>
                </a:solidFill>
                <a:latin typeface="Garamond"/>
                <a:ea typeface="Garamond"/>
                <a:cs typeface="Garamond"/>
                <a:sym typeface="Garamond"/>
              </a:rPr>
              <a:t>Serena Xu</a:t>
            </a:r>
            <a:endParaRPr sz="2400" b="1">
              <a:solidFill>
                <a:schemeClr val="dk1"/>
              </a:solidFill>
              <a:latin typeface="Garamond"/>
              <a:ea typeface="Garamond"/>
              <a:cs typeface="Garamond"/>
              <a:sym typeface="Garamond"/>
            </a:endParaRPr>
          </a:p>
        </p:txBody>
      </p:sp>
      <p:pic>
        <p:nvPicPr>
          <p:cNvPr id="520" name="Google Shape;520;p29" descr="A close up of a sign&#10;&#10;Description generated with very high confidence"/>
          <p:cNvPicPr preferRelativeResize="0"/>
          <p:nvPr/>
        </p:nvPicPr>
        <p:blipFill rotWithShape="1">
          <a:blip r:embed="rId4">
            <a:alphaModFix/>
          </a:blip>
          <a:srcRect/>
          <a:stretch/>
        </p:blipFill>
        <p:spPr>
          <a:xfrm>
            <a:off x="440725" y="6015423"/>
            <a:ext cx="2743200" cy="552450"/>
          </a:xfrm>
          <a:prstGeom prst="rect">
            <a:avLst/>
          </a:prstGeom>
          <a:noFill/>
          <a:ln>
            <a:noFill/>
          </a:ln>
        </p:spPr>
      </p:pic>
      <p:pic>
        <p:nvPicPr>
          <p:cNvPr id="521" name="Google Shape;521;p29" descr="A person wearing glasses and smiling at the camera&#10;&#10;Description automatically generated"/>
          <p:cNvPicPr preferRelativeResize="0"/>
          <p:nvPr/>
        </p:nvPicPr>
        <p:blipFill rotWithShape="1">
          <a:blip r:embed="rId5">
            <a:alphaModFix/>
          </a:blip>
          <a:srcRect l="10150" r="-10149"/>
          <a:stretch/>
        </p:blipFill>
        <p:spPr>
          <a:xfrm>
            <a:off x="3103739" y="2705255"/>
            <a:ext cx="1582846" cy="1582846"/>
          </a:xfrm>
          <a:prstGeom prst="rect">
            <a:avLst/>
          </a:prstGeom>
          <a:noFill/>
          <a:ln>
            <a:noFill/>
          </a:ln>
        </p:spPr>
      </p:pic>
      <p:sp>
        <p:nvSpPr>
          <p:cNvPr id="522" name="Google Shape;522;p29"/>
          <p:cNvSpPr/>
          <p:nvPr/>
        </p:nvSpPr>
        <p:spPr>
          <a:xfrm flipH="1">
            <a:off x="2750828" y="4487809"/>
            <a:ext cx="1839300" cy="769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Garamond"/>
                <a:ea typeface="Garamond"/>
                <a:cs typeface="Garamond"/>
                <a:sym typeface="Garamond"/>
              </a:rPr>
              <a:t>Prafulla</a:t>
            </a:r>
            <a:r>
              <a:rPr lang="en-US" sz="2400" b="1">
                <a:solidFill>
                  <a:schemeClr val="dk1"/>
                </a:solidFill>
                <a:latin typeface="Garamond"/>
                <a:ea typeface="Garamond"/>
                <a:cs typeface="Garamond"/>
                <a:sym typeface="Garamond"/>
              </a:rPr>
              <a:t>​ </a:t>
            </a:r>
            <a:r>
              <a:rPr lang="en-US" sz="2000" b="1">
                <a:solidFill>
                  <a:schemeClr val="dk1"/>
                </a:solidFill>
                <a:latin typeface="Garamond"/>
                <a:ea typeface="Garamond"/>
                <a:cs typeface="Garamond"/>
                <a:sym typeface="Garamond"/>
              </a:rPr>
              <a:t>Ranjan Dash</a:t>
            </a:r>
            <a:endParaRPr/>
          </a:p>
        </p:txBody>
      </p:sp>
      <p:pic>
        <p:nvPicPr>
          <p:cNvPr id="523" name="Google Shape;523;p29"/>
          <p:cNvPicPr preferRelativeResize="0"/>
          <p:nvPr/>
        </p:nvPicPr>
        <p:blipFill>
          <a:blip r:embed="rId6">
            <a:alphaModFix/>
          </a:blip>
          <a:stretch>
            <a:fillRect/>
          </a:stretch>
        </p:blipFill>
        <p:spPr>
          <a:xfrm>
            <a:off x="9889250" y="2705273"/>
            <a:ext cx="1582826" cy="1582803"/>
          </a:xfrm>
          <a:prstGeom prst="rect">
            <a:avLst/>
          </a:prstGeom>
          <a:noFill/>
          <a:ln>
            <a:noFill/>
          </a:ln>
        </p:spPr>
      </p:pic>
      <p:sp>
        <p:nvSpPr>
          <p:cNvPr id="524" name="Google Shape;524;p29"/>
          <p:cNvSpPr/>
          <p:nvPr/>
        </p:nvSpPr>
        <p:spPr>
          <a:xfrm>
            <a:off x="9208113" y="4518550"/>
            <a:ext cx="2945100" cy="708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Garamond"/>
                <a:ea typeface="Garamond"/>
                <a:cs typeface="Garamond"/>
                <a:sym typeface="Garamond"/>
              </a:rPr>
              <a:t>Surendiran</a:t>
            </a:r>
            <a:endParaRPr/>
          </a:p>
          <a:p>
            <a:pPr marL="0" marR="0" lvl="0" indent="0" algn="ctr" rtl="0">
              <a:spcBef>
                <a:spcPts val="0"/>
              </a:spcBef>
              <a:spcAft>
                <a:spcPts val="0"/>
              </a:spcAft>
              <a:buNone/>
            </a:pPr>
            <a:r>
              <a:rPr lang="en-US" sz="2000" b="1">
                <a:solidFill>
                  <a:schemeClr val="dk1"/>
                </a:solidFill>
                <a:latin typeface="Garamond"/>
                <a:ea typeface="Garamond"/>
                <a:cs typeface="Garamond"/>
                <a:sym typeface="Garamond"/>
              </a:rPr>
              <a:t>Rangaraj</a:t>
            </a:r>
            <a:endParaRPr sz="2400" b="1">
              <a:solidFill>
                <a:schemeClr val="dk1"/>
              </a:solidFill>
              <a:latin typeface="Garamond"/>
              <a:ea typeface="Garamond"/>
              <a:cs typeface="Garamond"/>
              <a:sym typeface="Garamond"/>
            </a:endParaRPr>
          </a:p>
        </p:txBody>
      </p:sp>
      <p:pic>
        <p:nvPicPr>
          <p:cNvPr id="525" name="Google Shape;525;p29"/>
          <p:cNvPicPr preferRelativeResize="0"/>
          <p:nvPr/>
        </p:nvPicPr>
        <p:blipFill>
          <a:blip r:embed="rId7">
            <a:alphaModFix/>
          </a:blip>
          <a:stretch>
            <a:fillRect/>
          </a:stretch>
        </p:blipFill>
        <p:spPr>
          <a:xfrm>
            <a:off x="5129225" y="2542825"/>
            <a:ext cx="1747213" cy="1747213"/>
          </a:xfrm>
          <a:prstGeom prst="rect">
            <a:avLst/>
          </a:prstGeom>
          <a:noFill/>
          <a:ln>
            <a:noFill/>
          </a:ln>
        </p:spPr>
      </p:pic>
      <p:sp>
        <p:nvSpPr>
          <p:cNvPr id="526" name="Google Shape;526;p29"/>
          <p:cNvSpPr/>
          <p:nvPr/>
        </p:nvSpPr>
        <p:spPr>
          <a:xfrm>
            <a:off x="6880025" y="4518562"/>
            <a:ext cx="2945100" cy="708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Garamond"/>
                <a:ea typeface="Garamond"/>
                <a:cs typeface="Garamond"/>
                <a:sym typeface="Garamond"/>
              </a:rPr>
              <a:t>Oleksiy </a:t>
            </a:r>
            <a:endParaRPr/>
          </a:p>
          <a:p>
            <a:pPr marL="0" marR="0" lvl="0" indent="0" algn="ctr" rtl="0">
              <a:spcBef>
                <a:spcPts val="0"/>
              </a:spcBef>
              <a:spcAft>
                <a:spcPts val="0"/>
              </a:spcAft>
              <a:buNone/>
            </a:pPr>
            <a:r>
              <a:rPr lang="en-US" sz="2000" b="1">
                <a:solidFill>
                  <a:schemeClr val="dk1"/>
                </a:solidFill>
                <a:latin typeface="Garamond"/>
                <a:ea typeface="Garamond"/>
                <a:cs typeface="Garamond"/>
                <a:sym typeface="Garamond"/>
              </a:rPr>
              <a:t>Anokhin</a:t>
            </a:r>
            <a:endParaRPr sz="2400" b="1">
              <a:solidFill>
                <a:schemeClr val="dk1"/>
              </a:solidFill>
              <a:latin typeface="Garamond"/>
              <a:ea typeface="Garamond"/>
              <a:cs typeface="Garamond"/>
              <a:sym typeface="Garamond"/>
            </a:endParaRPr>
          </a:p>
        </p:txBody>
      </p:sp>
      <p:sp>
        <p:nvSpPr>
          <p:cNvPr id="527" name="Google Shape;527;p29"/>
          <p:cNvSpPr txBox="1"/>
          <p:nvPr/>
        </p:nvSpPr>
        <p:spPr>
          <a:xfrm>
            <a:off x="293888" y="4518550"/>
            <a:ext cx="2340900" cy="70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a:solidFill>
                  <a:schemeClr val="dk1"/>
                </a:solidFill>
                <a:latin typeface="Garamond"/>
                <a:ea typeface="Garamond"/>
                <a:cs typeface="Garamond"/>
                <a:sym typeface="Garamond"/>
              </a:rPr>
              <a:t>Alicia </a:t>
            </a:r>
            <a:endParaRPr sz="2000" b="1">
              <a:solidFill>
                <a:schemeClr val="dk1"/>
              </a:solidFill>
              <a:latin typeface="Garamond"/>
              <a:ea typeface="Garamond"/>
              <a:cs typeface="Garamond"/>
              <a:sym typeface="Garamond"/>
            </a:endParaRPr>
          </a:p>
          <a:p>
            <a:pPr marL="0" lvl="0" indent="0" algn="ctr" rtl="0">
              <a:spcBef>
                <a:spcPts val="0"/>
              </a:spcBef>
              <a:spcAft>
                <a:spcPts val="0"/>
              </a:spcAft>
              <a:buNone/>
            </a:pPr>
            <a:r>
              <a:rPr lang="en-US" sz="2000" b="1">
                <a:solidFill>
                  <a:schemeClr val="dk1"/>
                </a:solidFill>
                <a:latin typeface="Garamond"/>
                <a:ea typeface="Garamond"/>
                <a:cs typeface="Garamond"/>
                <a:sym typeface="Garamond"/>
              </a:rPr>
              <a:t>Zhang</a:t>
            </a:r>
            <a:endParaRPr sz="2400" b="1">
              <a:solidFill>
                <a:schemeClr val="dk1"/>
              </a:solidFill>
              <a:latin typeface="Garamond"/>
              <a:ea typeface="Garamond"/>
              <a:cs typeface="Garamond"/>
              <a:sym typeface="Garamond"/>
            </a:endParaRPr>
          </a:p>
        </p:txBody>
      </p:sp>
      <p:pic>
        <p:nvPicPr>
          <p:cNvPr id="528" name="Google Shape;528;p29"/>
          <p:cNvPicPr preferRelativeResize="0"/>
          <p:nvPr/>
        </p:nvPicPr>
        <p:blipFill>
          <a:blip r:embed="rId8">
            <a:alphaModFix/>
          </a:blip>
          <a:stretch>
            <a:fillRect/>
          </a:stretch>
        </p:blipFill>
        <p:spPr>
          <a:xfrm>
            <a:off x="590726" y="2623052"/>
            <a:ext cx="1747226" cy="1747248"/>
          </a:xfrm>
          <a:prstGeom prst="rect">
            <a:avLst/>
          </a:prstGeom>
          <a:noFill/>
          <a:ln>
            <a:noFill/>
          </a:ln>
        </p:spPr>
      </p:pic>
      <p:pic>
        <p:nvPicPr>
          <p:cNvPr id="529" name="Google Shape;529;p29"/>
          <p:cNvPicPr preferRelativeResize="0"/>
          <p:nvPr/>
        </p:nvPicPr>
        <p:blipFill>
          <a:blip r:embed="rId9">
            <a:alphaModFix/>
          </a:blip>
          <a:stretch>
            <a:fillRect/>
          </a:stretch>
        </p:blipFill>
        <p:spPr>
          <a:xfrm>
            <a:off x="10991152" y="5870300"/>
            <a:ext cx="1141447" cy="9121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31"/>
          <p:cNvSpPr/>
          <p:nvPr/>
        </p:nvSpPr>
        <p:spPr>
          <a:xfrm>
            <a:off x="-2041" y="1230274"/>
            <a:ext cx="12191999" cy="4389432"/>
          </a:xfrm>
          <a:prstGeom prst="rect">
            <a:avLst/>
          </a:prstGeom>
          <a:solidFill>
            <a:srgbClr val="0070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Avenir"/>
              <a:ea typeface="Avenir"/>
              <a:cs typeface="Avenir"/>
              <a:sym typeface="Avenir"/>
            </a:endParaRPr>
          </a:p>
        </p:txBody>
      </p:sp>
      <p:sp>
        <p:nvSpPr>
          <p:cNvPr id="535" name="Google Shape;535;p31"/>
          <p:cNvSpPr txBox="1"/>
          <p:nvPr/>
        </p:nvSpPr>
        <p:spPr>
          <a:xfrm>
            <a:off x="325846" y="2929441"/>
            <a:ext cx="11537400" cy="996600"/>
          </a:xfrm>
          <a:prstGeom prst="rect">
            <a:avLst/>
          </a:prstGeom>
          <a:noFill/>
          <a:ln>
            <a:noFill/>
          </a:ln>
        </p:spPr>
        <p:txBody>
          <a:bodyPr spcFirstLastPara="1" wrap="square" lIns="91425" tIns="45700" rIns="91425" bIns="45700" anchor="t" anchorCtr="0">
            <a:noAutofit/>
          </a:bodyPr>
          <a:lstStyle/>
          <a:p>
            <a:pPr marL="0" marR="0" lvl="0" indent="0" algn="ctr" rtl="0">
              <a:lnSpc>
                <a:spcPct val="110000"/>
              </a:lnSpc>
              <a:spcBef>
                <a:spcPts val="0"/>
              </a:spcBef>
              <a:spcAft>
                <a:spcPts val="0"/>
              </a:spcAft>
              <a:buClr>
                <a:schemeClr val="lt1"/>
              </a:buClr>
              <a:buSzPts val="6000"/>
              <a:buFont typeface="Arial"/>
              <a:buNone/>
            </a:pPr>
            <a:r>
              <a:rPr lang="en-US" sz="6000" b="1">
                <a:solidFill>
                  <a:schemeClr val="lt1"/>
                </a:solidFill>
                <a:latin typeface="Garamond"/>
                <a:ea typeface="Garamond"/>
                <a:cs typeface="Garamond"/>
                <a:sym typeface="Garamond"/>
              </a:rPr>
              <a:t>Q &amp; A</a:t>
            </a:r>
            <a:endParaRPr sz="6000">
              <a:solidFill>
                <a:schemeClr val="lt1"/>
              </a:solidFill>
              <a:latin typeface="Garamond"/>
              <a:ea typeface="Garamond"/>
              <a:cs typeface="Garamond"/>
              <a:sym typeface="Garamon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Garamond"/>
              <a:buNone/>
            </a:pPr>
            <a:r>
              <a:rPr lang="en-US" b="1">
                <a:latin typeface="Garamond"/>
                <a:ea typeface="Garamond"/>
                <a:cs typeface="Garamond"/>
                <a:sym typeface="Garamond"/>
              </a:rPr>
              <a:t>Business questions</a:t>
            </a:r>
            <a:endParaRPr/>
          </a:p>
        </p:txBody>
      </p:sp>
      <p:sp>
        <p:nvSpPr>
          <p:cNvPr id="137" name="Google Shape;137;p6"/>
          <p:cNvSpPr txBox="1">
            <a:spLocks noGrp="1"/>
          </p:cNvSpPr>
          <p:nvPr>
            <p:ph type="body" idx="1"/>
          </p:nvPr>
        </p:nvSpPr>
        <p:spPr>
          <a:xfrm>
            <a:off x="2628125" y="2038400"/>
            <a:ext cx="9110100" cy="4066500"/>
          </a:xfrm>
          <a:prstGeom prst="rect">
            <a:avLst/>
          </a:prstGeom>
          <a:noFill/>
          <a:ln>
            <a:noFill/>
          </a:ln>
        </p:spPr>
        <p:txBody>
          <a:bodyPr spcFirstLastPara="1" wrap="square" lIns="91425" tIns="45700" rIns="91425" bIns="45700" anchor="t" anchorCtr="0">
            <a:noAutofit/>
          </a:bodyPr>
          <a:lstStyle/>
          <a:p>
            <a:pPr marL="228600" lvl="0" indent="-50800" algn="just"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92100" algn="just" rtl="0">
              <a:spcBef>
                <a:spcPts val="1600"/>
              </a:spcBef>
              <a:spcAft>
                <a:spcPts val="0"/>
              </a:spcAft>
              <a:buSzPts val="2800"/>
              <a:buChar char="•"/>
            </a:pPr>
            <a:r>
              <a:rPr lang="en-US" b="1">
                <a:latin typeface="Garamond"/>
                <a:ea typeface="Garamond"/>
                <a:cs typeface="Garamond"/>
                <a:sym typeface="Garamond"/>
              </a:rPr>
              <a:t>Cluster customers</a:t>
            </a:r>
            <a:r>
              <a:rPr lang="en-US">
                <a:latin typeface="Garamond"/>
                <a:ea typeface="Garamond"/>
                <a:cs typeface="Garamond"/>
                <a:sym typeface="Garamond"/>
              </a:rPr>
              <a:t> and create </a:t>
            </a:r>
            <a:r>
              <a:rPr lang="en-US" b="1">
                <a:latin typeface="Garamond"/>
                <a:ea typeface="Garamond"/>
                <a:cs typeface="Garamond"/>
                <a:sym typeface="Garamond"/>
              </a:rPr>
              <a:t>a profile of ‘ideal’</a:t>
            </a:r>
            <a:r>
              <a:rPr lang="en-US">
                <a:latin typeface="Garamond"/>
                <a:ea typeface="Garamond"/>
                <a:cs typeface="Garamond"/>
                <a:sym typeface="Garamond"/>
              </a:rPr>
              <a:t> customer</a:t>
            </a:r>
            <a:endParaRPr>
              <a:latin typeface="Garamond"/>
              <a:ea typeface="Garamond"/>
              <a:cs typeface="Garamond"/>
              <a:sym typeface="Garamond"/>
            </a:endParaRPr>
          </a:p>
          <a:p>
            <a:pPr marL="228600" lvl="0" indent="-228600" algn="just" rtl="0">
              <a:lnSpc>
                <a:spcPct val="90000"/>
              </a:lnSpc>
              <a:spcBef>
                <a:spcPts val="1600"/>
              </a:spcBef>
              <a:spcAft>
                <a:spcPts val="0"/>
              </a:spcAft>
              <a:buClr>
                <a:schemeClr val="dk1"/>
              </a:buClr>
              <a:buSzPts val="2800"/>
              <a:buChar char="•"/>
            </a:pPr>
            <a:r>
              <a:rPr lang="en-US">
                <a:latin typeface="Garamond"/>
                <a:ea typeface="Garamond"/>
                <a:cs typeface="Garamond"/>
                <a:sym typeface="Garamond"/>
              </a:rPr>
              <a:t>Predict if a customer </a:t>
            </a:r>
            <a:r>
              <a:rPr lang="en-US" b="1">
                <a:latin typeface="Garamond"/>
                <a:ea typeface="Garamond"/>
                <a:cs typeface="Garamond"/>
                <a:sym typeface="Garamond"/>
              </a:rPr>
              <a:t>complete an offer or not </a:t>
            </a:r>
            <a:endParaRPr b="1"/>
          </a:p>
          <a:p>
            <a:pPr marL="228600" lvl="0" indent="-228600" algn="just" rtl="0">
              <a:lnSpc>
                <a:spcPct val="90000"/>
              </a:lnSpc>
              <a:spcBef>
                <a:spcPts val="1600"/>
              </a:spcBef>
              <a:spcAft>
                <a:spcPts val="0"/>
              </a:spcAft>
              <a:buClr>
                <a:schemeClr val="dk1"/>
              </a:buClr>
              <a:buSzPts val="2800"/>
              <a:buChar char="•"/>
            </a:pPr>
            <a:r>
              <a:rPr lang="en-US">
                <a:latin typeface="Garamond"/>
                <a:ea typeface="Garamond"/>
                <a:cs typeface="Garamond"/>
                <a:sym typeface="Garamond"/>
              </a:rPr>
              <a:t>Predict </a:t>
            </a:r>
            <a:r>
              <a:rPr lang="en-US" b="1">
                <a:latin typeface="Garamond"/>
                <a:ea typeface="Garamond"/>
                <a:cs typeface="Garamond"/>
                <a:sym typeface="Garamond"/>
              </a:rPr>
              <a:t>the amount of money,</a:t>
            </a:r>
            <a:r>
              <a:rPr lang="en-US">
                <a:latin typeface="Garamond"/>
                <a:ea typeface="Garamond"/>
                <a:cs typeface="Garamond"/>
                <a:sym typeface="Garamond"/>
              </a:rPr>
              <a:t> spent by a customer </a:t>
            </a:r>
            <a:endParaRPr/>
          </a:p>
          <a:p>
            <a:pPr marL="228600" lvl="0" indent="-228600" algn="just" rtl="0">
              <a:lnSpc>
                <a:spcPct val="90000"/>
              </a:lnSpc>
              <a:spcBef>
                <a:spcPts val="1600"/>
              </a:spcBef>
              <a:spcAft>
                <a:spcPts val="0"/>
              </a:spcAft>
              <a:buClr>
                <a:srgbClr val="000000"/>
              </a:buClr>
              <a:buSzPts val="2800"/>
              <a:buChar char="•"/>
            </a:pPr>
            <a:r>
              <a:rPr lang="en-US">
                <a:solidFill>
                  <a:srgbClr val="000000"/>
                </a:solidFill>
                <a:latin typeface="Garamond"/>
                <a:ea typeface="Garamond"/>
                <a:cs typeface="Garamond"/>
                <a:sym typeface="Garamond"/>
              </a:rPr>
              <a:t>Predict </a:t>
            </a:r>
            <a:r>
              <a:rPr lang="en-US" b="1">
                <a:solidFill>
                  <a:srgbClr val="000000"/>
                </a:solidFill>
                <a:latin typeface="Garamond"/>
                <a:ea typeface="Garamond"/>
                <a:cs typeface="Garamond"/>
                <a:sym typeface="Garamond"/>
              </a:rPr>
              <a:t>timing between viewing and completing</a:t>
            </a:r>
            <a:r>
              <a:rPr lang="en-US">
                <a:solidFill>
                  <a:srgbClr val="000000"/>
                </a:solidFill>
                <a:latin typeface="Garamond"/>
                <a:ea typeface="Garamond"/>
                <a:cs typeface="Garamond"/>
                <a:sym typeface="Garamond"/>
              </a:rPr>
              <a:t> the offer</a:t>
            </a:r>
            <a:endParaRPr>
              <a:solidFill>
                <a:srgbClr val="000000"/>
              </a:solidFill>
            </a:endParaRPr>
          </a:p>
          <a:p>
            <a:pPr marL="228600" lvl="0" indent="-228600" algn="just" rtl="0">
              <a:lnSpc>
                <a:spcPct val="90000"/>
              </a:lnSpc>
              <a:spcBef>
                <a:spcPts val="1600"/>
              </a:spcBef>
              <a:spcAft>
                <a:spcPts val="0"/>
              </a:spcAft>
              <a:buClr>
                <a:schemeClr val="dk1"/>
              </a:buClr>
              <a:buSzPts val="2800"/>
              <a:buChar char="•"/>
            </a:pPr>
            <a:r>
              <a:rPr lang="en-US">
                <a:latin typeface="Garamond"/>
                <a:ea typeface="Garamond"/>
                <a:cs typeface="Garamond"/>
                <a:sym typeface="Garamond"/>
              </a:rPr>
              <a:t>Develop a</a:t>
            </a:r>
            <a:r>
              <a:rPr lang="en-US" b="1">
                <a:latin typeface="Garamond"/>
                <a:ea typeface="Garamond"/>
                <a:cs typeface="Garamond"/>
                <a:sym typeface="Garamond"/>
              </a:rPr>
              <a:t> prototype of a recommender system</a:t>
            </a:r>
            <a:endParaRPr b="1"/>
          </a:p>
          <a:p>
            <a:pPr marL="228600" lvl="0" indent="-76200" algn="just" rtl="0">
              <a:lnSpc>
                <a:spcPct val="90000"/>
              </a:lnSpc>
              <a:spcBef>
                <a:spcPts val="1600"/>
              </a:spcBef>
              <a:spcAft>
                <a:spcPts val="0"/>
              </a:spcAft>
              <a:buClr>
                <a:schemeClr val="dk1"/>
              </a:buClr>
              <a:buSzPts val="2400"/>
              <a:buNone/>
            </a:pPr>
            <a:endParaRPr sz="2400">
              <a:latin typeface="Arial"/>
              <a:ea typeface="Arial"/>
              <a:cs typeface="Arial"/>
              <a:sym typeface="Arial"/>
            </a:endParaRPr>
          </a:p>
        </p:txBody>
      </p:sp>
      <p:sp>
        <p:nvSpPr>
          <p:cNvPr id="138" name="Google Shape;138;p6"/>
          <p:cNvSpPr/>
          <p:nvPr/>
        </p:nvSpPr>
        <p:spPr>
          <a:xfrm>
            <a:off x="749044" y="2126453"/>
            <a:ext cx="1610940" cy="3779312"/>
          </a:xfrm>
          <a:prstGeom prst="rect">
            <a:avLst/>
          </a:prstGeom>
          <a:solidFill>
            <a:srgbClr val="0070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39" name="Google Shape;139;p6"/>
          <p:cNvPicPr preferRelativeResize="0"/>
          <p:nvPr/>
        </p:nvPicPr>
        <p:blipFill>
          <a:blip r:embed="rId3">
            <a:alphaModFix/>
          </a:blip>
          <a:stretch>
            <a:fillRect/>
          </a:stretch>
        </p:blipFill>
        <p:spPr>
          <a:xfrm>
            <a:off x="10991152" y="5870300"/>
            <a:ext cx="1141447" cy="912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Garamond"/>
              <a:buNone/>
            </a:pPr>
            <a:r>
              <a:rPr lang="en-US" b="1">
                <a:latin typeface="Garamond"/>
                <a:ea typeface="Garamond"/>
                <a:cs typeface="Garamond"/>
                <a:sym typeface="Garamond"/>
              </a:rPr>
              <a:t>Dataset</a:t>
            </a:r>
            <a:endParaRPr/>
          </a:p>
        </p:txBody>
      </p:sp>
      <p:sp>
        <p:nvSpPr>
          <p:cNvPr id="146" name="Google Shape;146;p7"/>
          <p:cNvSpPr txBox="1">
            <a:spLocks noGrp="1"/>
          </p:cNvSpPr>
          <p:nvPr>
            <p:ph type="body" idx="1"/>
          </p:nvPr>
        </p:nvSpPr>
        <p:spPr>
          <a:xfrm>
            <a:off x="2628125" y="2126450"/>
            <a:ext cx="7958400" cy="4041900"/>
          </a:xfrm>
          <a:prstGeom prst="rect">
            <a:avLst/>
          </a:prstGeom>
          <a:noFill/>
          <a:ln>
            <a:noFill/>
          </a:ln>
        </p:spPr>
        <p:txBody>
          <a:bodyPr spcFirstLastPara="1" wrap="square" lIns="91425" tIns="45700" rIns="91425" bIns="45700" anchor="t" anchorCtr="0">
            <a:noAutofit/>
          </a:bodyPr>
          <a:lstStyle/>
          <a:p>
            <a:pPr marL="228600" lvl="0" indent="-101600" algn="just" rtl="0">
              <a:lnSpc>
                <a:spcPct val="90000"/>
              </a:lnSpc>
              <a:spcBef>
                <a:spcPts val="0"/>
              </a:spcBef>
              <a:spcAft>
                <a:spcPts val="0"/>
              </a:spcAft>
              <a:buClr>
                <a:schemeClr val="dk1"/>
              </a:buClr>
              <a:buSzPts val="2000"/>
              <a:buNone/>
            </a:pPr>
            <a:endParaRPr sz="2000">
              <a:latin typeface="Garamond"/>
              <a:ea typeface="Garamond"/>
              <a:cs typeface="Garamond"/>
              <a:sym typeface="Garamond"/>
            </a:endParaRPr>
          </a:p>
          <a:p>
            <a:pPr marL="228600" lvl="0" indent="-228600" algn="just" rtl="0">
              <a:lnSpc>
                <a:spcPct val="90000"/>
              </a:lnSpc>
              <a:spcBef>
                <a:spcPts val="1600"/>
              </a:spcBef>
              <a:spcAft>
                <a:spcPts val="0"/>
              </a:spcAft>
              <a:buClr>
                <a:schemeClr val="dk1"/>
              </a:buClr>
              <a:buSzPts val="2800"/>
              <a:buChar char="•"/>
            </a:pPr>
            <a:r>
              <a:rPr lang="en-US">
                <a:latin typeface="Garamond"/>
                <a:ea typeface="Garamond"/>
                <a:cs typeface="Garamond"/>
                <a:sym typeface="Garamond"/>
              </a:rPr>
              <a:t>Initially 3 .json datasets (Portfolio, Profile, Transcript)</a:t>
            </a:r>
            <a:endParaRPr/>
          </a:p>
          <a:p>
            <a:pPr marL="228600" lvl="0" indent="-228600" algn="just" rtl="0">
              <a:lnSpc>
                <a:spcPct val="90000"/>
              </a:lnSpc>
              <a:spcBef>
                <a:spcPts val="1600"/>
              </a:spcBef>
              <a:spcAft>
                <a:spcPts val="0"/>
              </a:spcAft>
              <a:buClr>
                <a:schemeClr val="dk1"/>
              </a:buClr>
              <a:buSzPts val="2800"/>
              <a:buChar char="•"/>
            </a:pPr>
            <a:r>
              <a:rPr lang="en-US">
                <a:latin typeface="Garamond"/>
                <a:ea typeface="Garamond"/>
                <a:cs typeface="Garamond"/>
                <a:sym typeface="Garamond"/>
              </a:rPr>
              <a:t>Refined into a single dataset </a:t>
            </a:r>
            <a:r>
              <a:rPr lang="en-US">
                <a:solidFill>
                  <a:srgbClr val="000000"/>
                </a:solidFill>
                <a:latin typeface="Garamond"/>
                <a:ea typeface="Garamond"/>
                <a:cs typeface="Garamond"/>
                <a:sym typeface="Garamond"/>
              </a:rPr>
              <a:t>(~140000 rows)</a:t>
            </a:r>
            <a:endParaRPr>
              <a:solidFill>
                <a:srgbClr val="000000"/>
              </a:solidFill>
            </a:endParaRPr>
          </a:p>
          <a:p>
            <a:pPr marL="228600" lvl="0" indent="-228600" algn="just" rtl="0">
              <a:lnSpc>
                <a:spcPct val="90000"/>
              </a:lnSpc>
              <a:spcBef>
                <a:spcPts val="1600"/>
              </a:spcBef>
              <a:spcAft>
                <a:spcPts val="0"/>
              </a:spcAft>
              <a:buClr>
                <a:srgbClr val="000000"/>
              </a:buClr>
              <a:buSzPts val="2800"/>
              <a:buChar char="•"/>
            </a:pPr>
            <a:r>
              <a:rPr lang="en-US">
                <a:solidFill>
                  <a:srgbClr val="000000"/>
                </a:solidFill>
                <a:latin typeface="Garamond"/>
                <a:ea typeface="Garamond"/>
                <a:cs typeface="Garamond"/>
                <a:sym typeface="Garamond"/>
              </a:rPr>
              <a:t>Some customers have multiple transactions</a:t>
            </a:r>
            <a:endParaRPr>
              <a:solidFill>
                <a:srgbClr val="000000"/>
              </a:solidFill>
            </a:endParaRPr>
          </a:p>
          <a:p>
            <a:pPr marL="228600" lvl="0" indent="-228600" algn="just" rtl="0">
              <a:lnSpc>
                <a:spcPct val="90000"/>
              </a:lnSpc>
              <a:spcBef>
                <a:spcPts val="1600"/>
              </a:spcBef>
              <a:spcAft>
                <a:spcPts val="0"/>
              </a:spcAft>
              <a:buClr>
                <a:schemeClr val="dk1"/>
              </a:buClr>
              <a:buSzPts val="2800"/>
              <a:buChar char="•"/>
            </a:pPr>
            <a:r>
              <a:rPr lang="en-US">
                <a:latin typeface="Garamond"/>
                <a:ea typeface="Garamond"/>
                <a:cs typeface="Garamond"/>
                <a:sym typeface="Garamond"/>
              </a:rPr>
              <a:t>Missing values (removed, no imputation)</a:t>
            </a:r>
            <a:endParaRPr/>
          </a:p>
          <a:p>
            <a:pPr marL="228600" lvl="0" indent="-228600" algn="just" rtl="0">
              <a:lnSpc>
                <a:spcPct val="90000"/>
              </a:lnSpc>
              <a:spcBef>
                <a:spcPts val="1600"/>
              </a:spcBef>
              <a:spcAft>
                <a:spcPts val="0"/>
              </a:spcAft>
              <a:buClr>
                <a:schemeClr val="dk1"/>
              </a:buClr>
              <a:buSzPts val="2800"/>
              <a:buChar char="•"/>
            </a:pPr>
            <a:r>
              <a:rPr lang="en-US">
                <a:latin typeface="Garamond"/>
                <a:ea typeface="Garamond"/>
                <a:cs typeface="Garamond"/>
                <a:sym typeface="Garamond"/>
              </a:rPr>
              <a:t>Some extremely skewed variables</a:t>
            </a:r>
            <a:endParaRPr/>
          </a:p>
          <a:p>
            <a:pPr marL="228600" lvl="0" indent="0" algn="just" rtl="0">
              <a:lnSpc>
                <a:spcPct val="90000"/>
              </a:lnSpc>
              <a:spcBef>
                <a:spcPts val="1600"/>
              </a:spcBef>
              <a:spcAft>
                <a:spcPts val="0"/>
              </a:spcAft>
              <a:buNone/>
            </a:pPr>
            <a:endParaRPr>
              <a:solidFill>
                <a:srgbClr val="FF0000"/>
              </a:solidFill>
              <a:latin typeface="Garamond"/>
              <a:ea typeface="Garamond"/>
              <a:cs typeface="Garamond"/>
              <a:sym typeface="Garamond"/>
            </a:endParaRPr>
          </a:p>
          <a:p>
            <a:pPr marL="228600" lvl="0" indent="-50800" algn="just" rtl="0">
              <a:lnSpc>
                <a:spcPct val="90000"/>
              </a:lnSpc>
              <a:spcBef>
                <a:spcPts val="1600"/>
              </a:spcBef>
              <a:spcAft>
                <a:spcPts val="0"/>
              </a:spcAft>
              <a:buClr>
                <a:schemeClr val="dk1"/>
              </a:buClr>
              <a:buSzPts val="2800"/>
              <a:buNone/>
            </a:pPr>
            <a:endParaRPr>
              <a:solidFill>
                <a:srgbClr val="FF0000"/>
              </a:solidFill>
              <a:latin typeface="Garamond"/>
              <a:ea typeface="Garamond"/>
              <a:cs typeface="Garamond"/>
              <a:sym typeface="Garamond"/>
            </a:endParaRPr>
          </a:p>
          <a:p>
            <a:pPr marL="228600" lvl="0" indent="-50800" algn="just" rtl="0">
              <a:lnSpc>
                <a:spcPct val="90000"/>
              </a:lnSpc>
              <a:spcBef>
                <a:spcPts val="1600"/>
              </a:spcBef>
              <a:spcAft>
                <a:spcPts val="0"/>
              </a:spcAft>
              <a:buClr>
                <a:schemeClr val="dk1"/>
              </a:buClr>
              <a:buSzPts val="2800"/>
              <a:buNone/>
            </a:pPr>
            <a:endParaRPr>
              <a:solidFill>
                <a:srgbClr val="FF0000"/>
              </a:solidFill>
              <a:latin typeface="Garamond"/>
              <a:ea typeface="Garamond"/>
              <a:cs typeface="Garamond"/>
              <a:sym typeface="Garamond"/>
            </a:endParaRPr>
          </a:p>
        </p:txBody>
      </p:sp>
      <p:sp>
        <p:nvSpPr>
          <p:cNvPr id="147" name="Google Shape;147;p7"/>
          <p:cNvSpPr/>
          <p:nvPr/>
        </p:nvSpPr>
        <p:spPr>
          <a:xfrm>
            <a:off x="749044" y="2126453"/>
            <a:ext cx="1610940" cy="3779312"/>
          </a:xfrm>
          <a:prstGeom prst="rect">
            <a:avLst/>
          </a:prstGeom>
          <a:solidFill>
            <a:srgbClr val="0070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48" name="Google Shape;148;p7"/>
          <p:cNvPicPr preferRelativeResize="0"/>
          <p:nvPr/>
        </p:nvPicPr>
        <p:blipFill>
          <a:blip r:embed="rId3">
            <a:alphaModFix/>
          </a:blip>
          <a:stretch>
            <a:fillRect/>
          </a:stretch>
        </p:blipFill>
        <p:spPr>
          <a:xfrm>
            <a:off x="10991152" y="5870300"/>
            <a:ext cx="1141447" cy="912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927d4794d5_26_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Garamond"/>
              <a:buNone/>
            </a:pPr>
            <a:r>
              <a:rPr lang="en-US" b="1">
                <a:latin typeface="Garamond"/>
                <a:ea typeface="Garamond"/>
                <a:cs typeface="Garamond"/>
                <a:sym typeface="Garamond"/>
              </a:rPr>
              <a:t>Final dataset</a:t>
            </a:r>
            <a:endParaRPr dirty="0"/>
          </a:p>
        </p:txBody>
      </p:sp>
      <p:pic>
        <p:nvPicPr>
          <p:cNvPr id="155" name="Google Shape;155;g927d4794d5_26_0"/>
          <p:cNvPicPr preferRelativeResize="0"/>
          <p:nvPr/>
        </p:nvPicPr>
        <p:blipFill>
          <a:blip r:embed="rId3">
            <a:alphaModFix/>
          </a:blip>
          <a:stretch>
            <a:fillRect/>
          </a:stretch>
        </p:blipFill>
        <p:spPr>
          <a:xfrm>
            <a:off x="98688" y="1825288"/>
            <a:ext cx="11994626" cy="979500"/>
          </a:xfrm>
          <a:prstGeom prst="rect">
            <a:avLst/>
          </a:prstGeom>
          <a:noFill/>
          <a:ln>
            <a:noFill/>
          </a:ln>
        </p:spPr>
      </p:pic>
      <p:pic>
        <p:nvPicPr>
          <p:cNvPr id="156" name="Google Shape;156;g927d4794d5_26_0"/>
          <p:cNvPicPr preferRelativeResize="0"/>
          <p:nvPr/>
        </p:nvPicPr>
        <p:blipFill>
          <a:blip r:embed="rId4">
            <a:alphaModFix/>
          </a:blip>
          <a:stretch>
            <a:fillRect/>
          </a:stretch>
        </p:blipFill>
        <p:spPr>
          <a:xfrm>
            <a:off x="738300" y="3046875"/>
            <a:ext cx="10513901" cy="979500"/>
          </a:xfrm>
          <a:prstGeom prst="rect">
            <a:avLst/>
          </a:prstGeom>
          <a:noFill/>
          <a:ln>
            <a:noFill/>
          </a:ln>
        </p:spPr>
      </p:pic>
      <p:pic>
        <p:nvPicPr>
          <p:cNvPr id="157" name="Google Shape;157;g927d4794d5_26_0"/>
          <p:cNvPicPr preferRelativeResize="0"/>
          <p:nvPr/>
        </p:nvPicPr>
        <p:blipFill>
          <a:blip r:embed="rId5">
            <a:alphaModFix/>
          </a:blip>
          <a:stretch>
            <a:fillRect/>
          </a:stretch>
        </p:blipFill>
        <p:spPr>
          <a:xfrm>
            <a:off x="738300" y="4460675"/>
            <a:ext cx="10387951" cy="979500"/>
          </a:xfrm>
          <a:prstGeom prst="rect">
            <a:avLst/>
          </a:prstGeom>
          <a:noFill/>
          <a:ln>
            <a:noFill/>
          </a:ln>
        </p:spPr>
      </p:pic>
      <p:pic>
        <p:nvPicPr>
          <p:cNvPr id="158" name="Google Shape;158;g927d4794d5_26_0"/>
          <p:cNvPicPr preferRelativeResize="0"/>
          <p:nvPr/>
        </p:nvPicPr>
        <p:blipFill>
          <a:blip r:embed="rId6">
            <a:alphaModFix/>
          </a:blip>
          <a:stretch>
            <a:fillRect/>
          </a:stretch>
        </p:blipFill>
        <p:spPr>
          <a:xfrm>
            <a:off x="10991152" y="5870300"/>
            <a:ext cx="1141447" cy="912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4"/>
          <p:cNvSpPr txBox="1">
            <a:spLocks noGrp="1"/>
          </p:cNvSpPr>
          <p:nvPr>
            <p:ph type="title"/>
          </p:nvPr>
        </p:nvSpPr>
        <p:spPr>
          <a:xfrm>
            <a:off x="838200" y="365125"/>
            <a:ext cx="108039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Garamond"/>
              <a:buNone/>
            </a:pPr>
            <a:r>
              <a:rPr lang="en-US" b="1">
                <a:latin typeface="Garamond"/>
                <a:ea typeface="Garamond"/>
                <a:cs typeface="Garamond"/>
                <a:sym typeface="Garamond"/>
              </a:rPr>
              <a:t>EDA: customers react differently</a:t>
            </a:r>
            <a:endParaRPr/>
          </a:p>
        </p:txBody>
      </p:sp>
      <p:pic>
        <p:nvPicPr>
          <p:cNvPr id="165" name="Google Shape;165;p14"/>
          <p:cNvPicPr preferRelativeResize="0"/>
          <p:nvPr/>
        </p:nvPicPr>
        <p:blipFill rotWithShape="1">
          <a:blip r:embed="rId3">
            <a:alphaModFix/>
          </a:blip>
          <a:srcRect/>
          <a:stretch/>
        </p:blipFill>
        <p:spPr>
          <a:xfrm>
            <a:off x="2450195" y="1600547"/>
            <a:ext cx="7291600" cy="4964875"/>
          </a:xfrm>
          <a:prstGeom prst="rect">
            <a:avLst/>
          </a:prstGeom>
          <a:noFill/>
          <a:ln>
            <a:noFill/>
          </a:ln>
        </p:spPr>
      </p:pic>
      <p:pic>
        <p:nvPicPr>
          <p:cNvPr id="166" name="Google Shape;166;p14"/>
          <p:cNvPicPr preferRelativeResize="0"/>
          <p:nvPr/>
        </p:nvPicPr>
        <p:blipFill>
          <a:blip r:embed="rId4">
            <a:alphaModFix/>
          </a:blip>
          <a:stretch>
            <a:fillRect/>
          </a:stretch>
        </p:blipFill>
        <p:spPr>
          <a:xfrm>
            <a:off x="10991152" y="5870300"/>
            <a:ext cx="1141447" cy="912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g927d4794d5_2_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Garamond"/>
              <a:buNone/>
            </a:pPr>
            <a:r>
              <a:rPr lang="en-US" b="1">
                <a:latin typeface="Garamond"/>
                <a:ea typeface="Garamond"/>
                <a:cs typeface="Garamond"/>
                <a:sym typeface="Garamond"/>
              </a:rPr>
              <a:t>Q1. Customer Segmentation</a:t>
            </a:r>
            <a:endParaRPr/>
          </a:p>
        </p:txBody>
      </p:sp>
      <p:sp>
        <p:nvSpPr>
          <p:cNvPr id="173" name="Google Shape;173;g927d4794d5_2_1"/>
          <p:cNvSpPr txBox="1">
            <a:spLocks noGrp="1"/>
          </p:cNvSpPr>
          <p:nvPr>
            <p:ph type="body" idx="1"/>
          </p:nvPr>
        </p:nvSpPr>
        <p:spPr>
          <a:xfrm>
            <a:off x="2628125" y="2015325"/>
            <a:ext cx="7958700" cy="4152900"/>
          </a:xfrm>
          <a:prstGeom prst="rect">
            <a:avLst/>
          </a:prstGeom>
          <a:noFill/>
          <a:ln>
            <a:noFill/>
          </a:ln>
        </p:spPr>
        <p:txBody>
          <a:bodyPr spcFirstLastPara="1" wrap="square" lIns="91425" tIns="45700" rIns="91425" bIns="45700" anchor="t" anchorCtr="0">
            <a:noAutofit/>
          </a:bodyPr>
          <a:lstStyle/>
          <a:p>
            <a:pPr marL="228600" lvl="0" indent="-101600" algn="just" rtl="0">
              <a:lnSpc>
                <a:spcPct val="90000"/>
              </a:lnSpc>
              <a:spcBef>
                <a:spcPts val="0"/>
              </a:spcBef>
              <a:spcAft>
                <a:spcPts val="0"/>
              </a:spcAft>
              <a:buClr>
                <a:schemeClr val="dk1"/>
              </a:buClr>
              <a:buSzPts val="2000"/>
              <a:buNone/>
            </a:pPr>
            <a:endParaRPr sz="2000">
              <a:latin typeface="Garamond"/>
              <a:ea typeface="Garamond"/>
              <a:cs typeface="Garamond"/>
              <a:sym typeface="Garamond"/>
            </a:endParaRPr>
          </a:p>
          <a:p>
            <a:pPr marL="457200" lvl="0" indent="-342900" algn="just" rtl="0">
              <a:lnSpc>
                <a:spcPct val="115000"/>
              </a:lnSpc>
              <a:spcBef>
                <a:spcPts val="0"/>
              </a:spcBef>
              <a:spcAft>
                <a:spcPts val="0"/>
              </a:spcAft>
              <a:buSzPts val="1800"/>
              <a:buFont typeface="Garamond"/>
              <a:buChar char="●"/>
            </a:pPr>
            <a:r>
              <a:rPr lang="en-US" b="1">
                <a:latin typeface="Garamond"/>
                <a:ea typeface="Garamond"/>
                <a:cs typeface="Garamond"/>
                <a:sym typeface="Garamond"/>
              </a:rPr>
              <a:t>Goal: </a:t>
            </a:r>
            <a:r>
              <a:rPr lang="en-US">
                <a:latin typeface="Garamond"/>
                <a:ea typeface="Garamond"/>
                <a:cs typeface="Garamond"/>
                <a:sym typeface="Garamond"/>
              </a:rPr>
              <a:t>Cluster customers</a:t>
            </a:r>
            <a:endParaRPr>
              <a:latin typeface="Garamond"/>
              <a:ea typeface="Garamond"/>
              <a:cs typeface="Garamond"/>
              <a:sym typeface="Garamond"/>
            </a:endParaRPr>
          </a:p>
          <a:p>
            <a:pPr marL="914400" lvl="1" indent="-342900" algn="just" rtl="0">
              <a:lnSpc>
                <a:spcPct val="115000"/>
              </a:lnSpc>
              <a:spcBef>
                <a:spcPts val="0"/>
              </a:spcBef>
              <a:spcAft>
                <a:spcPts val="0"/>
              </a:spcAft>
              <a:buSzPts val="1800"/>
              <a:buFont typeface="Garamond"/>
              <a:buChar char="○"/>
            </a:pPr>
            <a:r>
              <a:rPr lang="en-US">
                <a:latin typeface="Garamond"/>
                <a:ea typeface="Garamond"/>
                <a:cs typeface="Garamond"/>
                <a:sym typeface="Garamond"/>
              </a:rPr>
              <a:t>‘Ideal’ Customers (high volume users) vs ‘Less active’ </a:t>
            </a:r>
            <a:endParaRPr>
              <a:latin typeface="Garamond"/>
              <a:ea typeface="Garamond"/>
              <a:cs typeface="Garamond"/>
              <a:sym typeface="Garamond"/>
            </a:endParaRPr>
          </a:p>
          <a:p>
            <a:pPr marL="457200" lvl="0" indent="-342900" algn="just" rtl="0">
              <a:lnSpc>
                <a:spcPct val="115000"/>
              </a:lnSpc>
              <a:spcBef>
                <a:spcPts val="0"/>
              </a:spcBef>
              <a:spcAft>
                <a:spcPts val="0"/>
              </a:spcAft>
              <a:buSzPts val="1800"/>
              <a:buFont typeface="Garamond"/>
              <a:buChar char="●"/>
            </a:pPr>
            <a:r>
              <a:rPr lang="en-US" b="1">
                <a:latin typeface="Garamond"/>
                <a:ea typeface="Garamond"/>
                <a:cs typeface="Garamond"/>
                <a:sym typeface="Garamond"/>
              </a:rPr>
              <a:t>Approach:</a:t>
            </a:r>
            <a:endParaRPr b="1">
              <a:latin typeface="Garamond"/>
              <a:ea typeface="Garamond"/>
              <a:cs typeface="Garamond"/>
              <a:sym typeface="Garamond"/>
            </a:endParaRPr>
          </a:p>
          <a:p>
            <a:pPr marL="914400" lvl="1" indent="-342900" algn="just" rtl="0">
              <a:lnSpc>
                <a:spcPct val="115000"/>
              </a:lnSpc>
              <a:spcBef>
                <a:spcPts val="0"/>
              </a:spcBef>
              <a:spcAft>
                <a:spcPts val="0"/>
              </a:spcAft>
              <a:buSzPts val="1800"/>
              <a:buFont typeface="Garamond"/>
              <a:buChar char="○"/>
            </a:pPr>
            <a:r>
              <a:rPr lang="en-US">
                <a:latin typeface="Garamond"/>
                <a:ea typeface="Garamond"/>
                <a:cs typeface="Garamond"/>
                <a:sym typeface="Garamond"/>
              </a:rPr>
              <a:t>Standardized variables</a:t>
            </a:r>
            <a:endParaRPr>
              <a:latin typeface="Garamond"/>
              <a:ea typeface="Garamond"/>
              <a:cs typeface="Garamond"/>
              <a:sym typeface="Garamond"/>
            </a:endParaRPr>
          </a:p>
          <a:p>
            <a:pPr marL="914400" lvl="1" indent="-342900" algn="just" rtl="0">
              <a:lnSpc>
                <a:spcPct val="115000"/>
              </a:lnSpc>
              <a:spcBef>
                <a:spcPts val="0"/>
              </a:spcBef>
              <a:spcAft>
                <a:spcPts val="0"/>
              </a:spcAft>
              <a:buSzPts val="1800"/>
              <a:buFont typeface="Garamond"/>
              <a:buChar char="○"/>
            </a:pPr>
            <a:r>
              <a:rPr lang="en-US">
                <a:latin typeface="Garamond"/>
                <a:ea typeface="Garamond"/>
                <a:cs typeface="Garamond"/>
                <a:sym typeface="Garamond"/>
              </a:rPr>
              <a:t>Dimensionality reduction (PCA)</a:t>
            </a:r>
            <a:endParaRPr/>
          </a:p>
          <a:p>
            <a:pPr marL="914400" lvl="1" indent="-342900" algn="just" rtl="0">
              <a:lnSpc>
                <a:spcPct val="115000"/>
              </a:lnSpc>
              <a:spcBef>
                <a:spcPts val="0"/>
              </a:spcBef>
              <a:spcAft>
                <a:spcPts val="0"/>
              </a:spcAft>
              <a:buSzPts val="1800"/>
              <a:buFont typeface="Garamond"/>
              <a:buChar char="○"/>
            </a:pPr>
            <a:r>
              <a:rPr lang="en-US">
                <a:latin typeface="Garamond"/>
                <a:ea typeface="Garamond"/>
                <a:cs typeface="Garamond"/>
                <a:sym typeface="Garamond"/>
              </a:rPr>
              <a:t>3 algorithms (k-means, DBSCAN, HierAgglClust) </a:t>
            </a:r>
            <a:endParaRPr>
              <a:latin typeface="Garamond"/>
              <a:ea typeface="Garamond"/>
              <a:cs typeface="Garamond"/>
              <a:sym typeface="Garamond"/>
            </a:endParaRPr>
          </a:p>
          <a:p>
            <a:pPr marL="914400" lvl="1" indent="-342900" algn="just" rtl="0">
              <a:lnSpc>
                <a:spcPct val="115000"/>
              </a:lnSpc>
              <a:spcBef>
                <a:spcPts val="0"/>
              </a:spcBef>
              <a:spcAft>
                <a:spcPts val="0"/>
              </a:spcAft>
              <a:buSzPts val="1800"/>
              <a:buFont typeface="Garamond"/>
              <a:buChar char="○"/>
            </a:pPr>
            <a:r>
              <a:rPr lang="en-US">
                <a:latin typeface="Garamond"/>
                <a:ea typeface="Garamond"/>
                <a:cs typeface="Garamond"/>
                <a:sym typeface="Garamond"/>
              </a:rPr>
              <a:t>t-SNE visualization</a:t>
            </a:r>
            <a:endParaRPr>
              <a:latin typeface="Garamond"/>
              <a:ea typeface="Garamond"/>
              <a:cs typeface="Garamond"/>
              <a:sym typeface="Garamond"/>
            </a:endParaRPr>
          </a:p>
          <a:p>
            <a:pPr marL="914400" lvl="1" indent="-342900" algn="just" rtl="0">
              <a:lnSpc>
                <a:spcPct val="115000"/>
              </a:lnSpc>
              <a:spcBef>
                <a:spcPts val="0"/>
              </a:spcBef>
              <a:spcAft>
                <a:spcPts val="0"/>
              </a:spcAft>
              <a:buSzPts val="1800"/>
              <a:buFont typeface="Garamond"/>
              <a:buChar char="○"/>
            </a:pPr>
            <a:r>
              <a:rPr lang="en-US">
                <a:highlight>
                  <a:schemeClr val="lt1"/>
                </a:highlight>
                <a:latin typeface="Garamond"/>
                <a:ea typeface="Garamond"/>
                <a:cs typeface="Garamond"/>
                <a:sym typeface="Garamond"/>
              </a:rPr>
              <a:t>Silhouette score, Inertia (Elbow) analysis, Dendrogram</a:t>
            </a:r>
            <a:endParaRPr>
              <a:latin typeface="Garamond"/>
              <a:ea typeface="Garamond"/>
              <a:cs typeface="Garamond"/>
              <a:sym typeface="Garamond"/>
            </a:endParaRPr>
          </a:p>
          <a:p>
            <a:pPr marL="228600" lvl="0" indent="-50800" algn="just" rtl="0">
              <a:lnSpc>
                <a:spcPct val="90000"/>
              </a:lnSpc>
              <a:spcBef>
                <a:spcPts val="1600"/>
              </a:spcBef>
              <a:spcAft>
                <a:spcPts val="0"/>
              </a:spcAft>
              <a:buClr>
                <a:schemeClr val="dk1"/>
              </a:buClr>
              <a:buSzPts val="2800"/>
              <a:buNone/>
            </a:pPr>
            <a:endParaRPr>
              <a:solidFill>
                <a:srgbClr val="FF0000"/>
              </a:solidFill>
              <a:latin typeface="Garamond"/>
              <a:ea typeface="Garamond"/>
              <a:cs typeface="Garamond"/>
              <a:sym typeface="Garamond"/>
            </a:endParaRPr>
          </a:p>
          <a:p>
            <a:pPr marL="228600" lvl="0" indent="-50800" algn="just" rtl="0">
              <a:lnSpc>
                <a:spcPct val="90000"/>
              </a:lnSpc>
              <a:spcBef>
                <a:spcPts val="1600"/>
              </a:spcBef>
              <a:spcAft>
                <a:spcPts val="0"/>
              </a:spcAft>
              <a:buClr>
                <a:schemeClr val="dk1"/>
              </a:buClr>
              <a:buSzPts val="2800"/>
              <a:buNone/>
            </a:pPr>
            <a:endParaRPr>
              <a:solidFill>
                <a:srgbClr val="FF0000"/>
              </a:solidFill>
              <a:latin typeface="Garamond"/>
              <a:ea typeface="Garamond"/>
              <a:cs typeface="Garamond"/>
              <a:sym typeface="Garamond"/>
            </a:endParaRPr>
          </a:p>
        </p:txBody>
      </p:sp>
      <p:sp>
        <p:nvSpPr>
          <p:cNvPr id="174" name="Google Shape;174;g927d4794d5_2_1"/>
          <p:cNvSpPr/>
          <p:nvPr/>
        </p:nvSpPr>
        <p:spPr>
          <a:xfrm>
            <a:off x="749044" y="2126453"/>
            <a:ext cx="1611000" cy="3779400"/>
          </a:xfrm>
          <a:prstGeom prst="rect">
            <a:avLst/>
          </a:prstGeom>
          <a:solidFill>
            <a:srgbClr val="0070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75" name="Google Shape;175;g927d4794d5_2_1"/>
          <p:cNvPicPr preferRelativeResize="0"/>
          <p:nvPr/>
        </p:nvPicPr>
        <p:blipFill>
          <a:blip r:embed="rId3">
            <a:alphaModFix/>
          </a:blip>
          <a:stretch>
            <a:fillRect/>
          </a:stretch>
        </p:blipFill>
        <p:spPr>
          <a:xfrm>
            <a:off x="10991152" y="5870300"/>
            <a:ext cx="1141447" cy="91217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2091</Words>
  <Application>Microsoft Office PowerPoint</Application>
  <PresentationFormat>Widescreen</PresentationFormat>
  <Paragraphs>350</Paragraphs>
  <Slides>41</Slides>
  <Notes>41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Calibri</vt:lpstr>
      <vt:lpstr>Garamond</vt:lpstr>
      <vt:lpstr>Avenir</vt:lpstr>
      <vt:lpstr>EB Garamond</vt:lpstr>
      <vt:lpstr>Arial</vt:lpstr>
      <vt:lpstr>Office Theme</vt:lpstr>
      <vt:lpstr>PowerPoint Presentation</vt:lpstr>
      <vt:lpstr>Agenda</vt:lpstr>
      <vt:lpstr>Introduction</vt:lpstr>
      <vt:lpstr>Business value</vt:lpstr>
      <vt:lpstr>Business questions</vt:lpstr>
      <vt:lpstr>Dataset</vt:lpstr>
      <vt:lpstr>Final dataset</vt:lpstr>
      <vt:lpstr>EDA: customers react differently</vt:lpstr>
      <vt:lpstr>Q1. Customer Segmentation</vt:lpstr>
      <vt:lpstr>Q1. Outlier Detection (One Class SVM)</vt:lpstr>
      <vt:lpstr>Q1. Clustering Results</vt:lpstr>
      <vt:lpstr>Q1. Clustering Results</vt:lpstr>
      <vt:lpstr>Q1. Clustering Results - t-SNE</vt:lpstr>
      <vt:lpstr>Q1. Clustering Analysis - K-Means</vt:lpstr>
      <vt:lpstr>Q1. Clustering Analysis - DBSCAN</vt:lpstr>
      <vt:lpstr>Q2. Predicting the completion of offer</vt:lpstr>
      <vt:lpstr>Q2. Probability of viewing informational offer </vt:lpstr>
      <vt:lpstr>Q2. Result on individual offer</vt:lpstr>
      <vt:lpstr>Q2. Result on individual offer</vt:lpstr>
      <vt:lpstr>Q2. Result on offer type</vt:lpstr>
      <vt:lpstr>Q3. Predicting the amount spent</vt:lpstr>
      <vt:lpstr>Main Challenge: Skewed Distribution</vt:lpstr>
      <vt:lpstr>Q3: Feature Engineering </vt:lpstr>
      <vt:lpstr>Q3: Prediction results - log(y)</vt:lpstr>
      <vt:lpstr>Q3. Prediction results (log(y) vs SMOTE)</vt:lpstr>
      <vt:lpstr>Why predict time between viewed|completed?</vt:lpstr>
      <vt:lpstr>Q4. Predicting time (viewed =&gt; completed)</vt:lpstr>
      <vt:lpstr>Again skewed distribution</vt:lpstr>
      <vt:lpstr>Q4. Predicting time (SMOTE)</vt:lpstr>
      <vt:lpstr>Q5: Recommender System Prototype</vt:lpstr>
      <vt:lpstr>Q5: Feature Selection</vt:lpstr>
      <vt:lpstr>Q5: Feature Selection</vt:lpstr>
      <vt:lpstr>Q5: Sentiment Analysis on Reviews</vt:lpstr>
      <vt:lpstr>Q5: Setting up Recommender System</vt:lpstr>
      <vt:lpstr>Determining most similar customers</vt:lpstr>
      <vt:lpstr>Q5: Recommending Offers</vt:lpstr>
      <vt:lpstr>Challenges</vt:lpstr>
      <vt:lpstr>Recommendations</vt:lpstr>
      <vt:lpstr>Sources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oleks</dc:creator>
  <cp:lastModifiedBy> </cp:lastModifiedBy>
  <cp:revision>4</cp:revision>
  <dcterms:created xsi:type="dcterms:W3CDTF">2020-07-21T02:18:41Z</dcterms:created>
  <dcterms:modified xsi:type="dcterms:W3CDTF">2020-08-27T00:20:12Z</dcterms:modified>
</cp:coreProperties>
</file>